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56"/>
  </p:notesMasterIdLst>
  <p:sldIdLst>
    <p:sldId id="256" r:id="rId2"/>
    <p:sldId id="257" r:id="rId3"/>
    <p:sldId id="259" r:id="rId4"/>
    <p:sldId id="258" r:id="rId5"/>
    <p:sldId id="281" r:id="rId6"/>
    <p:sldId id="272" r:id="rId7"/>
    <p:sldId id="273" r:id="rId8"/>
    <p:sldId id="280" r:id="rId9"/>
    <p:sldId id="285" r:id="rId10"/>
    <p:sldId id="282" r:id="rId11"/>
    <p:sldId id="287" r:id="rId12"/>
    <p:sldId id="296" r:id="rId13"/>
    <p:sldId id="297" r:id="rId14"/>
    <p:sldId id="300" r:id="rId15"/>
    <p:sldId id="290" r:id="rId16"/>
    <p:sldId id="283" r:id="rId17"/>
    <p:sldId id="311" r:id="rId18"/>
    <p:sldId id="274" r:id="rId19"/>
    <p:sldId id="277" r:id="rId20"/>
    <p:sldId id="298" r:id="rId21"/>
    <p:sldId id="299" r:id="rId22"/>
    <p:sldId id="286" r:id="rId23"/>
    <p:sldId id="276" r:id="rId24"/>
    <p:sldId id="301" r:id="rId25"/>
    <p:sldId id="302" r:id="rId26"/>
    <p:sldId id="275" r:id="rId27"/>
    <p:sldId id="278" r:id="rId28"/>
    <p:sldId id="303" r:id="rId29"/>
    <p:sldId id="279" r:id="rId30"/>
    <p:sldId id="260" r:id="rId31"/>
    <p:sldId id="262" r:id="rId32"/>
    <p:sldId id="295" r:id="rId33"/>
    <p:sldId id="304" r:id="rId34"/>
    <p:sldId id="265" r:id="rId35"/>
    <p:sldId id="294" r:id="rId36"/>
    <p:sldId id="284" r:id="rId37"/>
    <p:sldId id="310" r:id="rId38"/>
    <p:sldId id="314" r:id="rId39"/>
    <p:sldId id="315" r:id="rId40"/>
    <p:sldId id="316" r:id="rId41"/>
    <p:sldId id="289" r:id="rId42"/>
    <p:sldId id="266" r:id="rId43"/>
    <p:sldId id="267" r:id="rId44"/>
    <p:sldId id="312" r:id="rId45"/>
    <p:sldId id="309" r:id="rId46"/>
    <p:sldId id="313" r:id="rId47"/>
    <p:sldId id="306" r:id="rId48"/>
    <p:sldId id="292" r:id="rId49"/>
    <p:sldId id="293" r:id="rId50"/>
    <p:sldId id="270" r:id="rId51"/>
    <p:sldId id="305" r:id="rId52"/>
    <p:sldId id="307" r:id="rId53"/>
    <p:sldId id="308" r:id="rId54"/>
    <p:sldId id="271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1" d="100"/>
          <a:sy n="71" d="100"/>
        </p:scale>
        <p:origin x="133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4" d="100"/>
          <a:sy n="54" d="100"/>
        </p:scale>
        <p:origin x="199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KIRA MUNICIPALITY POPULATION DENSITY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Sheet1!$A$4:$B$4</c:f>
              <c:strCache>
                <c:ptCount val="2"/>
                <c:pt idx="0">
                  <c:v>Bweyogerere</c:v>
                </c:pt>
                <c:pt idx="1">
                  <c:v>28.4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Sheet1!$C$2:$J$3</c:f>
              <c:multiLvlStrCache>
                <c:ptCount val="8"/>
                <c:lvl>
                  <c:pt idx="0">
                    <c:v>2015</c:v>
                  </c:pt>
                  <c:pt idx="1">
                    <c:v>2016</c:v>
                  </c:pt>
                  <c:pt idx="2">
                    <c:v>2017</c:v>
                  </c:pt>
                  <c:pt idx="3">
                    <c:v>2018</c:v>
                  </c:pt>
                  <c:pt idx="4">
                    <c:v>2019</c:v>
                  </c:pt>
                  <c:pt idx="5">
                    <c:v>2020</c:v>
                  </c:pt>
                  <c:pt idx="6">
                    <c:v>2021</c:v>
                  </c:pt>
                  <c:pt idx="7">
                    <c:v>2022</c:v>
                  </c:pt>
                </c:lvl>
                <c:lvl>
                  <c:pt idx="0">
                    <c:v>Population Density</c:v>
                  </c:pt>
                </c:lvl>
              </c:multiLvlStrCache>
            </c:multiLvlStrRef>
          </c:cat>
          <c:val>
            <c:numRef>
              <c:f>Sheet1!$C$4:$J$4</c:f>
              <c:numCache>
                <c:formatCode>General</c:formatCode>
                <c:ptCount val="8"/>
                <c:pt idx="0">
                  <c:v>3833</c:v>
                </c:pt>
                <c:pt idx="1">
                  <c:v>4092</c:v>
                </c:pt>
                <c:pt idx="2">
                  <c:v>4371</c:v>
                </c:pt>
                <c:pt idx="3">
                  <c:v>4663</c:v>
                </c:pt>
                <c:pt idx="4">
                  <c:v>4976</c:v>
                </c:pt>
                <c:pt idx="5">
                  <c:v>5306</c:v>
                </c:pt>
                <c:pt idx="6">
                  <c:v>5653</c:v>
                </c:pt>
                <c:pt idx="7">
                  <c:v>6020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14-4FFF-B385-C436210FDFC4}"/>
            </c:ext>
          </c:extLst>
        </c:ser>
        <c:ser>
          <c:idx val="1"/>
          <c:order val="1"/>
          <c:tx>
            <c:strRef>
              <c:f>Sheet1!$A$5:$B$5</c:f>
              <c:strCache>
                <c:ptCount val="2"/>
                <c:pt idx="0">
                  <c:v>Kira</c:v>
                </c:pt>
                <c:pt idx="1">
                  <c:v>46.4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Sheet1!$C$2:$J$3</c:f>
              <c:multiLvlStrCache>
                <c:ptCount val="8"/>
                <c:lvl>
                  <c:pt idx="0">
                    <c:v>2015</c:v>
                  </c:pt>
                  <c:pt idx="1">
                    <c:v>2016</c:v>
                  </c:pt>
                  <c:pt idx="2">
                    <c:v>2017</c:v>
                  </c:pt>
                  <c:pt idx="3">
                    <c:v>2018</c:v>
                  </c:pt>
                  <c:pt idx="4">
                    <c:v>2019</c:v>
                  </c:pt>
                  <c:pt idx="5">
                    <c:v>2020</c:v>
                  </c:pt>
                  <c:pt idx="6">
                    <c:v>2021</c:v>
                  </c:pt>
                  <c:pt idx="7">
                    <c:v>2022</c:v>
                  </c:pt>
                </c:lvl>
                <c:lvl>
                  <c:pt idx="0">
                    <c:v>Population Density</c:v>
                  </c:pt>
                </c:lvl>
              </c:multiLvlStrCache>
            </c:multiLvlStrRef>
          </c:cat>
          <c:val>
            <c:numRef>
              <c:f>Sheet1!$C$5:$J$5</c:f>
              <c:numCache>
                <c:formatCode>General</c:formatCode>
                <c:ptCount val="8"/>
                <c:pt idx="0">
                  <c:v>1377</c:v>
                </c:pt>
                <c:pt idx="1">
                  <c:v>1468</c:v>
                </c:pt>
                <c:pt idx="2">
                  <c:v>1567</c:v>
                </c:pt>
                <c:pt idx="3">
                  <c:v>1672</c:v>
                </c:pt>
                <c:pt idx="4">
                  <c:v>1784</c:v>
                </c:pt>
                <c:pt idx="5">
                  <c:v>1903</c:v>
                </c:pt>
                <c:pt idx="6">
                  <c:v>2026</c:v>
                </c:pt>
                <c:pt idx="7">
                  <c:v>2159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214-4FFF-B385-C436210FDFC4}"/>
            </c:ext>
          </c:extLst>
        </c:ser>
        <c:ser>
          <c:idx val="2"/>
          <c:order val="2"/>
          <c:tx>
            <c:strRef>
              <c:f>Sheet1!$A$6:$B$6</c:f>
              <c:strCache>
                <c:ptCount val="2"/>
                <c:pt idx="0">
                  <c:v>Namugongo</c:v>
                </c:pt>
                <c:pt idx="1">
                  <c:v>20.6</c:v>
                </c:pt>
              </c:strCache>
            </c:strRef>
          </c:tx>
          <c:spPr>
            <a:solidFill>
              <a:schemeClr val="accent6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Sheet1!$C$2:$J$3</c:f>
              <c:multiLvlStrCache>
                <c:ptCount val="8"/>
                <c:lvl>
                  <c:pt idx="0">
                    <c:v>2015</c:v>
                  </c:pt>
                  <c:pt idx="1">
                    <c:v>2016</c:v>
                  </c:pt>
                  <c:pt idx="2">
                    <c:v>2017</c:v>
                  </c:pt>
                  <c:pt idx="3">
                    <c:v>2018</c:v>
                  </c:pt>
                  <c:pt idx="4">
                    <c:v>2019</c:v>
                  </c:pt>
                  <c:pt idx="5">
                    <c:v>2020</c:v>
                  </c:pt>
                  <c:pt idx="6">
                    <c:v>2021</c:v>
                  </c:pt>
                  <c:pt idx="7">
                    <c:v>2022</c:v>
                  </c:pt>
                </c:lvl>
                <c:lvl>
                  <c:pt idx="0">
                    <c:v>Population Density</c:v>
                  </c:pt>
                </c:lvl>
              </c:multiLvlStrCache>
            </c:multiLvlStrRef>
          </c:cat>
          <c:val>
            <c:numRef>
              <c:f>Sheet1!$C$6:$J$6</c:f>
              <c:numCache>
                <c:formatCode>General</c:formatCode>
                <c:ptCount val="8"/>
                <c:pt idx="0">
                  <c:v>7675</c:v>
                </c:pt>
                <c:pt idx="1">
                  <c:v>8194</c:v>
                </c:pt>
                <c:pt idx="2">
                  <c:v>8752</c:v>
                </c:pt>
                <c:pt idx="3">
                  <c:v>9335</c:v>
                </c:pt>
                <c:pt idx="4">
                  <c:v>9956</c:v>
                </c:pt>
                <c:pt idx="5">
                  <c:v>10612</c:v>
                </c:pt>
                <c:pt idx="6">
                  <c:v>11306</c:v>
                </c:pt>
                <c:pt idx="7">
                  <c:v>12049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14-4FFF-B385-C436210FDFC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330979032"/>
        <c:axId val="330973456"/>
      </c:barChart>
      <c:catAx>
        <c:axId val="3309790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0973456"/>
        <c:crosses val="autoZero"/>
        <c:auto val="1"/>
        <c:lblAlgn val="ctr"/>
        <c:lblOffset val="100"/>
        <c:noMultiLvlLbl val="0"/>
      </c:catAx>
      <c:valAx>
        <c:axId val="330973456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0979032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Other Govt Transfers('000)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Sheet1!$A$15:$C$15</c:f>
              <c:strCache>
                <c:ptCount val="3"/>
                <c:pt idx="0">
                  <c:v>17/18</c:v>
                </c:pt>
                <c:pt idx="1">
                  <c:v>18/19</c:v>
                </c:pt>
                <c:pt idx="2">
                  <c:v>19/20</c:v>
                </c:pt>
              </c:strCache>
            </c:strRef>
          </c:cat>
          <c:val>
            <c:numRef>
              <c:f>Sheet1!$A$16:$C$16</c:f>
              <c:numCache>
                <c:formatCode>_(* #,##0_);_(* \(#,##0\);_(* "-"??_);_(@_)</c:formatCode>
                <c:ptCount val="3"/>
                <c:pt idx="0">
                  <c:v>2100000</c:v>
                </c:pt>
                <c:pt idx="1">
                  <c:v>3356981</c:v>
                </c:pt>
                <c:pt idx="2">
                  <c:v>2728604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82-4C0A-9BB3-4D1EEB2CA14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302847576"/>
        <c:axId val="302848232"/>
        <c:axId val="0"/>
      </c:bar3DChart>
      <c:catAx>
        <c:axId val="3028475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2848232"/>
        <c:crosses val="autoZero"/>
        <c:auto val="1"/>
        <c:lblAlgn val="ctr"/>
        <c:lblOffset val="100"/>
        <c:noMultiLvlLbl val="0"/>
      </c:catAx>
      <c:valAx>
        <c:axId val="30284823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crossAx val="302847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Calculations!$A$4</c:f>
              <c:strCache>
                <c:ptCount val="1"/>
                <c:pt idx="0">
                  <c:v>Total Road Network(Km)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Calculations!$B$3:$E$3</c:f>
              <c:strCache>
                <c:ptCount val="4"/>
                <c:pt idx="0">
                  <c:v>Jinja MC</c:v>
                </c:pt>
                <c:pt idx="1">
                  <c:v>Masaka MC</c:v>
                </c:pt>
                <c:pt idx="2">
                  <c:v>Gulu MC</c:v>
                </c:pt>
                <c:pt idx="3">
                  <c:v>Kira MC</c:v>
                </c:pt>
              </c:strCache>
            </c:strRef>
          </c:cat>
          <c:val>
            <c:numRef>
              <c:f>Calculations!$B$4:$E$4</c:f>
              <c:numCache>
                <c:formatCode>General</c:formatCode>
                <c:ptCount val="4"/>
                <c:pt idx="0">
                  <c:v>85</c:v>
                </c:pt>
                <c:pt idx="1">
                  <c:v>160</c:v>
                </c:pt>
                <c:pt idx="2">
                  <c:v>50</c:v>
                </c:pt>
                <c:pt idx="3">
                  <c:v>292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D9-438D-9187-B747E7A937B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66014512"/>
        <c:axId val="166015824"/>
      </c:barChart>
      <c:catAx>
        <c:axId val="1660145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015824"/>
        <c:crosses val="autoZero"/>
        <c:auto val="1"/>
        <c:lblAlgn val="ctr"/>
        <c:lblOffset val="100"/>
        <c:noMultiLvlLbl val="0"/>
      </c:catAx>
      <c:valAx>
        <c:axId val="166015824"/>
        <c:scaling>
          <c:orientation val="minMax"/>
        </c:scaling>
        <c:delete val="1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66014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Calculations!$A$6</c:f>
              <c:strCache>
                <c:ptCount val="1"/>
                <c:pt idx="0">
                  <c:v>Paved (%)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Calculations!$B$5:$E$5</c:f>
              <c:strCache>
                <c:ptCount val="4"/>
                <c:pt idx="0">
                  <c:v>Jinja MC</c:v>
                </c:pt>
                <c:pt idx="1">
                  <c:v>Masaka MC</c:v>
                </c:pt>
                <c:pt idx="2">
                  <c:v>Gulu MC</c:v>
                </c:pt>
                <c:pt idx="3">
                  <c:v>Kira MC</c:v>
                </c:pt>
              </c:strCache>
            </c:strRef>
          </c:cat>
          <c:val>
            <c:numRef>
              <c:f>Calculations!$B$6:$E$6</c:f>
              <c:numCache>
                <c:formatCode>0%</c:formatCode>
                <c:ptCount val="4"/>
                <c:pt idx="0">
                  <c:v>0.52</c:v>
                </c:pt>
                <c:pt idx="1">
                  <c:v>0.23</c:v>
                </c:pt>
                <c:pt idx="2">
                  <c:v>0.61</c:v>
                </c:pt>
                <c:pt idx="3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C7-4492-857A-84A5EDDA4D3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529316040"/>
        <c:axId val="529317024"/>
      </c:barChart>
      <c:catAx>
        <c:axId val="5293160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9317024"/>
        <c:crosses val="autoZero"/>
        <c:auto val="1"/>
        <c:lblAlgn val="ctr"/>
        <c:lblOffset val="100"/>
        <c:noMultiLvlLbl val="0"/>
      </c:catAx>
      <c:valAx>
        <c:axId val="529317024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9316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Road Funding(Billions of Ugshs)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Calculations!$A$12</c:f>
              <c:strCache>
                <c:ptCount val="1"/>
                <c:pt idx="0">
                  <c:v>15/16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multiLvlStrRef>
              <c:f>Calculations!$B$10:$I$11</c:f>
              <c:multiLvlStrCache>
                <c:ptCount val="8"/>
                <c:lvl>
                  <c:pt idx="0">
                    <c:v>URF</c:v>
                  </c:pt>
                  <c:pt idx="1">
                    <c:v>USMID</c:v>
                  </c:pt>
                  <c:pt idx="2">
                    <c:v>URF</c:v>
                  </c:pt>
                  <c:pt idx="3">
                    <c:v>USMID</c:v>
                  </c:pt>
                  <c:pt idx="4">
                    <c:v>URF</c:v>
                  </c:pt>
                  <c:pt idx="5">
                    <c:v>USMID</c:v>
                  </c:pt>
                  <c:pt idx="6">
                    <c:v>URF</c:v>
                  </c:pt>
                  <c:pt idx="7">
                    <c:v>USMID</c:v>
                  </c:pt>
                </c:lvl>
                <c:lvl>
                  <c:pt idx="0">
                    <c:v>Jinja MC</c:v>
                  </c:pt>
                  <c:pt idx="2">
                    <c:v>Masaka MC</c:v>
                  </c:pt>
                  <c:pt idx="4">
                    <c:v>Gulu MC</c:v>
                  </c:pt>
                  <c:pt idx="6">
                    <c:v>Kira MC</c:v>
                  </c:pt>
                </c:lvl>
              </c:multiLvlStrCache>
            </c:multiLvlStrRef>
          </c:cat>
          <c:val>
            <c:numRef>
              <c:f>Calculations!$B$12:$I$12</c:f>
              <c:numCache>
                <c:formatCode>0.0</c:formatCode>
                <c:ptCount val="8"/>
                <c:pt idx="0">
                  <c:v>1.4079999999999999</c:v>
                </c:pt>
                <c:pt idx="1">
                  <c:v>3.4020000000000001</c:v>
                </c:pt>
                <c:pt idx="2">
                  <c:v>1.1399999999999999</c:v>
                </c:pt>
                <c:pt idx="3">
                  <c:v>4.5399999999999991</c:v>
                </c:pt>
                <c:pt idx="4">
                  <c:v>1.425</c:v>
                </c:pt>
                <c:pt idx="5">
                  <c:v>10.4</c:v>
                </c:pt>
                <c:pt idx="6">
                  <c:v>1.03</c:v>
                </c:pt>
                <c:pt idx="7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45-4853-802D-21DA2FCFF6DB}"/>
            </c:ext>
          </c:extLst>
        </c:ser>
        <c:ser>
          <c:idx val="1"/>
          <c:order val="1"/>
          <c:tx>
            <c:strRef>
              <c:f>Calculations!$A$13</c:f>
              <c:strCache>
                <c:ptCount val="1"/>
                <c:pt idx="0">
                  <c:v>16/17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multiLvlStrRef>
              <c:f>Calculations!$B$10:$I$11</c:f>
              <c:multiLvlStrCache>
                <c:ptCount val="8"/>
                <c:lvl>
                  <c:pt idx="0">
                    <c:v>URF</c:v>
                  </c:pt>
                  <c:pt idx="1">
                    <c:v>USMID</c:v>
                  </c:pt>
                  <c:pt idx="2">
                    <c:v>URF</c:v>
                  </c:pt>
                  <c:pt idx="3">
                    <c:v>USMID</c:v>
                  </c:pt>
                  <c:pt idx="4">
                    <c:v>URF</c:v>
                  </c:pt>
                  <c:pt idx="5">
                    <c:v>USMID</c:v>
                  </c:pt>
                  <c:pt idx="6">
                    <c:v>URF</c:v>
                  </c:pt>
                  <c:pt idx="7">
                    <c:v>USMID</c:v>
                  </c:pt>
                </c:lvl>
                <c:lvl>
                  <c:pt idx="0">
                    <c:v>Jinja MC</c:v>
                  </c:pt>
                  <c:pt idx="2">
                    <c:v>Masaka MC</c:v>
                  </c:pt>
                  <c:pt idx="4">
                    <c:v>Gulu MC</c:v>
                  </c:pt>
                  <c:pt idx="6">
                    <c:v>Kira MC</c:v>
                  </c:pt>
                </c:lvl>
              </c:multiLvlStrCache>
            </c:multiLvlStrRef>
          </c:cat>
          <c:val>
            <c:numRef>
              <c:f>Calculations!$B$13:$I$13</c:f>
              <c:numCache>
                <c:formatCode>0.0</c:formatCode>
                <c:ptCount val="8"/>
                <c:pt idx="0">
                  <c:v>1.4079999999999999</c:v>
                </c:pt>
                <c:pt idx="1">
                  <c:v>5.7456700000000005</c:v>
                </c:pt>
                <c:pt idx="2">
                  <c:v>1.1399999999999999</c:v>
                </c:pt>
                <c:pt idx="3">
                  <c:v>7.7</c:v>
                </c:pt>
                <c:pt idx="4">
                  <c:v>1.425</c:v>
                </c:pt>
                <c:pt idx="5">
                  <c:v>21.099999999999998</c:v>
                </c:pt>
                <c:pt idx="6">
                  <c:v>1.1000000000000001</c:v>
                </c:pt>
                <c:pt idx="7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45-4853-802D-21DA2FCFF6DB}"/>
            </c:ext>
          </c:extLst>
        </c:ser>
        <c:ser>
          <c:idx val="2"/>
          <c:order val="2"/>
          <c:tx>
            <c:strRef>
              <c:f>Calculations!$A$14</c:f>
              <c:strCache>
                <c:ptCount val="1"/>
                <c:pt idx="0">
                  <c:v>17/18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multiLvlStrRef>
              <c:f>Calculations!$B$10:$I$11</c:f>
              <c:multiLvlStrCache>
                <c:ptCount val="8"/>
                <c:lvl>
                  <c:pt idx="0">
                    <c:v>URF</c:v>
                  </c:pt>
                  <c:pt idx="1">
                    <c:v>USMID</c:v>
                  </c:pt>
                  <c:pt idx="2">
                    <c:v>URF</c:v>
                  </c:pt>
                  <c:pt idx="3">
                    <c:v>USMID</c:v>
                  </c:pt>
                  <c:pt idx="4">
                    <c:v>URF</c:v>
                  </c:pt>
                  <c:pt idx="5">
                    <c:v>USMID</c:v>
                  </c:pt>
                  <c:pt idx="6">
                    <c:v>URF</c:v>
                  </c:pt>
                  <c:pt idx="7">
                    <c:v>USMID</c:v>
                  </c:pt>
                </c:lvl>
                <c:lvl>
                  <c:pt idx="0">
                    <c:v>Jinja MC</c:v>
                  </c:pt>
                  <c:pt idx="2">
                    <c:v>Masaka MC</c:v>
                  </c:pt>
                  <c:pt idx="4">
                    <c:v>Gulu MC</c:v>
                  </c:pt>
                  <c:pt idx="6">
                    <c:v>Kira MC</c:v>
                  </c:pt>
                </c:lvl>
              </c:multiLvlStrCache>
            </c:multiLvlStrRef>
          </c:cat>
          <c:val>
            <c:numRef>
              <c:f>Calculations!$B$14:$I$14</c:f>
              <c:numCache>
                <c:formatCode>0.0</c:formatCode>
                <c:ptCount val="8"/>
                <c:pt idx="0">
                  <c:v>1.427</c:v>
                </c:pt>
                <c:pt idx="1">
                  <c:v>5.8449999999999998</c:v>
                </c:pt>
                <c:pt idx="2">
                  <c:v>1.133</c:v>
                </c:pt>
                <c:pt idx="3">
                  <c:v>7.2269999999999994</c:v>
                </c:pt>
                <c:pt idx="4">
                  <c:v>1.4039999999999999</c:v>
                </c:pt>
                <c:pt idx="5">
                  <c:v>20.340000000000003</c:v>
                </c:pt>
                <c:pt idx="6">
                  <c:v>1.1299999999999999</c:v>
                </c:pt>
                <c:pt idx="7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A45-4853-802D-21DA2FCFF6DB}"/>
            </c:ext>
          </c:extLst>
        </c:ser>
        <c:ser>
          <c:idx val="3"/>
          <c:order val="3"/>
          <c:tx>
            <c:strRef>
              <c:f>Calculations!$A$15</c:f>
              <c:strCache>
                <c:ptCount val="1"/>
                <c:pt idx="0">
                  <c:v>18/19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multiLvlStrRef>
              <c:f>Calculations!$B$10:$I$11</c:f>
              <c:multiLvlStrCache>
                <c:ptCount val="8"/>
                <c:lvl>
                  <c:pt idx="0">
                    <c:v>URF</c:v>
                  </c:pt>
                  <c:pt idx="1">
                    <c:v>USMID</c:v>
                  </c:pt>
                  <c:pt idx="2">
                    <c:v>URF</c:v>
                  </c:pt>
                  <c:pt idx="3">
                    <c:v>USMID</c:v>
                  </c:pt>
                  <c:pt idx="4">
                    <c:v>URF</c:v>
                  </c:pt>
                  <c:pt idx="5">
                    <c:v>USMID</c:v>
                  </c:pt>
                  <c:pt idx="6">
                    <c:v>URF</c:v>
                  </c:pt>
                  <c:pt idx="7">
                    <c:v>USMID</c:v>
                  </c:pt>
                </c:lvl>
                <c:lvl>
                  <c:pt idx="0">
                    <c:v>Jinja MC</c:v>
                  </c:pt>
                  <c:pt idx="2">
                    <c:v>Masaka MC</c:v>
                  </c:pt>
                  <c:pt idx="4">
                    <c:v>Gulu MC</c:v>
                  </c:pt>
                  <c:pt idx="6">
                    <c:v>Kira MC</c:v>
                  </c:pt>
                </c:lvl>
              </c:multiLvlStrCache>
            </c:multiLvlStrRef>
          </c:cat>
          <c:val>
            <c:numRef>
              <c:f>Calculations!$B$15:$I$15</c:f>
              <c:numCache>
                <c:formatCode>0.0</c:formatCode>
                <c:ptCount val="8"/>
                <c:pt idx="0">
                  <c:v>1.4770000000000001</c:v>
                </c:pt>
                <c:pt idx="1">
                  <c:v>32</c:v>
                </c:pt>
                <c:pt idx="2">
                  <c:v>1.196</c:v>
                </c:pt>
                <c:pt idx="4">
                  <c:v>1.454</c:v>
                </c:pt>
                <c:pt idx="6">
                  <c:v>2.0110000000000001</c:v>
                </c:pt>
                <c:pt idx="7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A45-4853-802D-21DA2FCFF6DB}"/>
            </c:ext>
          </c:extLst>
        </c:ser>
        <c:ser>
          <c:idx val="4"/>
          <c:order val="4"/>
          <c:tx>
            <c:strRef>
              <c:f>Calculations!$A$16</c:f>
              <c:strCache>
                <c:ptCount val="1"/>
                <c:pt idx="0">
                  <c:v>19/20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multiLvlStrRef>
              <c:f>Calculations!$B$10:$I$11</c:f>
              <c:multiLvlStrCache>
                <c:ptCount val="8"/>
                <c:lvl>
                  <c:pt idx="0">
                    <c:v>URF</c:v>
                  </c:pt>
                  <c:pt idx="1">
                    <c:v>USMID</c:v>
                  </c:pt>
                  <c:pt idx="2">
                    <c:v>URF</c:v>
                  </c:pt>
                  <c:pt idx="3">
                    <c:v>USMID</c:v>
                  </c:pt>
                  <c:pt idx="4">
                    <c:v>URF</c:v>
                  </c:pt>
                  <c:pt idx="5">
                    <c:v>USMID</c:v>
                  </c:pt>
                  <c:pt idx="6">
                    <c:v>URF</c:v>
                  </c:pt>
                  <c:pt idx="7">
                    <c:v>USMID</c:v>
                  </c:pt>
                </c:lvl>
                <c:lvl>
                  <c:pt idx="0">
                    <c:v>Jinja MC</c:v>
                  </c:pt>
                  <c:pt idx="2">
                    <c:v>Masaka MC</c:v>
                  </c:pt>
                  <c:pt idx="4">
                    <c:v>Gulu MC</c:v>
                  </c:pt>
                  <c:pt idx="6">
                    <c:v>Kira MC</c:v>
                  </c:pt>
                </c:lvl>
              </c:multiLvlStrCache>
            </c:multiLvlStrRef>
          </c:cat>
          <c:val>
            <c:numRef>
              <c:f>Calculations!$B$16:$I$16</c:f>
              <c:numCache>
                <c:formatCode>General</c:formatCode>
                <c:ptCount val="8"/>
                <c:pt idx="0" formatCode="0.0">
                  <c:v>1.4770000000000001</c:v>
                </c:pt>
                <c:pt idx="2" formatCode="0.0">
                  <c:v>1.196</c:v>
                </c:pt>
                <c:pt idx="4" formatCode="0.0">
                  <c:v>1.454</c:v>
                </c:pt>
                <c:pt idx="6" formatCode="0.0">
                  <c:v>1.4730000000000001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A45-4853-802D-21DA2FCFF6DB}"/>
            </c:ext>
          </c:extLst>
        </c:ser>
        <c:ser>
          <c:idx val="5"/>
          <c:order val="5"/>
          <c:tx>
            <c:strRef>
              <c:f>Calculations!$A$17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cat>
            <c:multiLvlStrRef>
              <c:f>Calculations!$B$10:$I$11</c:f>
              <c:multiLvlStrCache>
                <c:ptCount val="8"/>
                <c:lvl>
                  <c:pt idx="0">
                    <c:v>URF</c:v>
                  </c:pt>
                  <c:pt idx="1">
                    <c:v>USMID</c:v>
                  </c:pt>
                  <c:pt idx="2">
                    <c:v>URF</c:v>
                  </c:pt>
                  <c:pt idx="3">
                    <c:v>USMID</c:v>
                  </c:pt>
                  <c:pt idx="4">
                    <c:v>URF</c:v>
                  </c:pt>
                  <c:pt idx="5">
                    <c:v>USMID</c:v>
                  </c:pt>
                  <c:pt idx="6">
                    <c:v>URF</c:v>
                  </c:pt>
                  <c:pt idx="7">
                    <c:v>USMID</c:v>
                  </c:pt>
                </c:lvl>
                <c:lvl>
                  <c:pt idx="0">
                    <c:v>Jinja MC</c:v>
                  </c:pt>
                  <c:pt idx="2">
                    <c:v>Masaka MC</c:v>
                  </c:pt>
                  <c:pt idx="4">
                    <c:v>Gulu MC</c:v>
                  </c:pt>
                  <c:pt idx="6">
                    <c:v>Kira MC</c:v>
                  </c:pt>
                </c:lvl>
              </c:multiLvlStrCache>
            </c:multiLvlStrRef>
          </c:cat>
          <c:val>
            <c:numRef>
              <c:f>Calculations!$B$17:$I$17</c:f>
              <c:numCache>
                <c:formatCode>0.0</c:formatCode>
                <c:ptCount val="8"/>
                <c:pt idx="0">
                  <c:v>7.197000000000001</c:v>
                </c:pt>
                <c:pt idx="1">
                  <c:v>46.992670000000004</c:v>
                </c:pt>
                <c:pt idx="2">
                  <c:v>5.8049999999999997</c:v>
                </c:pt>
                <c:pt idx="3">
                  <c:v>19.466999999999999</c:v>
                </c:pt>
                <c:pt idx="4">
                  <c:v>7.161999999999999</c:v>
                </c:pt>
                <c:pt idx="5">
                  <c:v>51.84</c:v>
                </c:pt>
                <c:pt idx="6">
                  <c:v>6.7439999999999998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A45-4853-802D-21DA2FCFF6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24126024"/>
        <c:axId val="524124056"/>
        <c:axId val="0"/>
      </c:bar3DChart>
      <c:catAx>
        <c:axId val="524126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4124056"/>
        <c:crosses val="autoZero"/>
        <c:auto val="1"/>
        <c:lblAlgn val="ctr"/>
        <c:lblOffset val="100"/>
        <c:noMultiLvlLbl val="0"/>
      </c:catAx>
      <c:valAx>
        <c:axId val="524124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4126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Land Area(Km</a:t>
            </a:r>
            <a:r>
              <a:rPr lang="en-US" baseline="30000"/>
              <a:t>2</a:t>
            </a:r>
            <a:r>
              <a:rPr lang="en-US"/>
              <a:t>) &amp; Total Population(2019)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Sheet1!$B$9</c:f>
              <c:strCache>
                <c:ptCount val="1"/>
                <c:pt idx="0">
                  <c:v>LAND AREA (Sq. Km)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Sheet1!$A$10:$A$13</c:f>
              <c:strCache>
                <c:ptCount val="4"/>
                <c:pt idx="0">
                  <c:v>MASAKA MC</c:v>
                </c:pt>
                <c:pt idx="1">
                  <c:v>JINJA MC</c:v>
                </c:pt>
                <c:pt idx="2">
                  <c:v>GULU MC</c:v>
                </c:pt>
                <c:pt idx="3">
                  <c:v>KIRA MC</c:v>
                </c:pt>
              </c:strCache>
            </c:strRef>
          </c:cat>
          <c:val>
            <c:numRef>
              <c:f>Sheet1!$B$10:$B$13</c:f>
              <c:numCache>
                <c:formatCode>_(* #,##0.0_);_(* \(#,##0.0\);_(* "-"??_);_(@_)</c:formatCode>
                <c:ptCount val="4"/>
                <c:pt idx="0">
                  <c:v>46.3</c:v>
                </c:pt>
                <c:pt idx="1">
                  <c:v>30.7</c:v>
                </c:pt>
                <c:pt idx="2">
                  <c:v>55.1</c:v>
                </c:pt>
                <c:pt idx="3">
                  <c:v>98.83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F3-43BF-A7C8-636EC5C6AD6F}"/>
            </c:ext>
          </c:extLst>
        </c:ser>
        <c:ser>
          <c:idx val="1"/>
          <c:order val="1"/>
          <c:tx>
            <c:strRef>
              <c:f>Sheet1!$C$9</c:f>
              <c:strCache>
                <c:ptCount val="1"/>
                <c:pt idx="0">
                  <c:v>TOTAL POPULATION(2019)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Sheet1!$A$10:$A$13</c:f>
              <c:strCache>
                <c:ptCount val="4"/>
                <c:pt idx="0">
                  <c:v>MASAKA MC</c:v>
                </c:pt>
                <c:pt idx="1">
                  <c:v>JINJA MC</c:v>
                </c:pt>
                <c:pt idx="2">
                  <c:v>GULU MC</c:v>
                </c:pt>
                <c:pt idx="3">
                  <c:v>KIRA MC</c:v>
                </c:pt>
              </c:strCache>
            </c:strRef>
          </c:cat>
          <c:val>
            <c:numRef>
              <c:f>Sheet1!$C$10:$C$13</c:f>
              <c:numCache>
                <c:formatCode>_(* #,##0_);_(* \(#,##0\);_(* "-"??_);_(@_)</c:formatCode>
                <c:ptCount val="4"/>
                <c:pt idx="0">
                  <c:v>114300</c:v>
                </c:pt>
                <c:pt idx="1">
                  <c:v>82200</c:v>
                </c:pt>
                <c:pt idx="2">
                  <c:v>172700</c:v>
                </c:pt>
                <c:pt idx="3">
                  <c:v>434200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3F3-43BF-A7C8-636EC5C6AD6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475592936"/>
        <c:axId val="475590640"/>
        <c:axId val="0"/>
      </c:bar3DChart>
      <c:catAx>
        <c:axId val="4755929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5590640"/>
        <c:crosses val="autoZero"/>
        <c:auto val="1"/>
        <c:lblAlgn val="ctr"/>
        <c:lblOffset val="100"/>
        <c:noMultiLvlLbl val="0"/>
      </c:catAx>
      <c:valAx>
        <c:axId val="475590640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_);_(* \(#,##0.0\);_(* &quot;-&quot;??_);_(@_)" sourceLinked="1"/>
        <c:majorTickMark val="none"/>
        <c:minorTickMark val="none"/>
        <c:tickLblPos val="nextTo"/>
        <c:crossAx val="475592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Projected revenue vs budget for 3 year planned interventions('000)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34925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Sheet1!$A$28:$A$30</c:f>
              <c:strCache>
                <c:ptCount val="3"/>
                <c:pt idx="0">
                  <c:v>Projected Revenue</c:v>
                </c:pt>
                <c:pt idx="1">
                  <c:v>Planned Interventions</c:v>
                </c:pt>
                <c:pt idx="2">
                  <c:v>Funding Gap</c:v>
                </c:pt>
              </c:strCache>
            </c:strRef>
          </c:cat>
          <c:val>
            <c:numRef>
              <c:f>Sheet1!$B$28:$B$30</c:f>
              <c:numCache>
                <c:formatCode>_(* #,##0_);_(* \(#,##0\);_(* "-"??_);_(@_)</c:formatCode>
                <c:ptCount val="3"/>
                <c:pt idx="0">
                  <c:v>109961259.48775998</c:v>
                </c:pt>
                <c:pt idx="1">
                  <c:v>160214000</c:v>
                </c:pt>
                <c:pt idx="2">
                  <c:v>50252740.512240022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89E-43DC-8AD5-316A00C3CE2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smooth val="0"/>
        <c:axId val="290225560"/>
        <c:axId val="290226216"/>
      </c:lineChart>
      <c:catAx>
        <c:axId val="290225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1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0226216"/>
        <c:crosses val="autoZero"/>
        <c:auto val="1"/>
        <c:lblAlgn val="ctr"/>
        <c:lblOffset val="100"/>
        <c:noMultiLvlLbl val="0"/>
      </c:catAx>
      <c:valAx>
        <c:axId val="290226216"/>
        <c:scaling>
          <c:orientation val="minMax"/>
        </c:scaling>
        <c:delete val="0"/>
        <c:axPos val="l"/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0225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Housing Type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tint val="94000"/>
                    <a:satMod val="103000"/>
                    <a:lumMod val="102000"/>
                  </a:schemeClr>
                </a:gs>
                <a:gs pos="50000">
                  <a:schemeClr val="accent1">
                    <a:shade val="100000"/>
                    <a:satMod val="110000"/>
                    <a:lumMod val="100000"/>
                  </a:schemeClr>
                </a:gs>
                <a:gs pos="100000">
                  <a:schemeClr val="accent1">
                    <a:shade val="78000"/>
                    <a:satMod val="120000"/>
                    <a:lumMod val="99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algn="ctr" rotWithShape="0">
                <a:srgbClr val="000000">
                  <a:alpha val="2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Sheet3!$F$11:$F$14</c:f>
              <c:strCache>
                <c:ptCount val="4"/>
                <c:pt idx="0">
                  <c:v>Semi-detached</c:v>
                </c:pt>
                <c:pt idx="1">
                  <c:v>Flats/Apartments</c:v>
                </c:pt>
                <c:pt idx="2">
                  <c:v>Two Roomed Unit</c:v>
                </c:pt>
                <c:pt idx="3">
                  <c:v>Bungalow</c:v>
                </c:pt>
              </c:strCache>
            </c:strRef>
          </c:cat>
          <c:val>
            <c:numRef>
              <c:f>Sheet3!$G$11:$G$14</c:f>
              <c:numCache>
                <c:formatCode>0.0%</c:formatCode>
                <c:ptCount val="4"/>
                <c:pt idx="0">
                  <c:v>0.20500000000000004</c:v>
                </c:pt>
                <c:pt idx="1">
                  <c:v>7.8000000000000166E-2</c:v>
                </c:pt>
                <c:pt idx="2">
                  <c:v>0.15100000000000041</c:v>
                </c:pt>
                <c:pt idx="3">
                  <c:v>0.56699999999999995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0F-4292-8819-D7A63866C2A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42200512"/>
        <c:axId val="142200904"/>
      </c:barChart>
      <c:catAx>
        <c:axId val="1422005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200904"/>
        <c:crosses val="autoZero"/>
        <c:auto val="1"/>
        <c:lblAlgn val="ctr"/>
        <c:lblOffset val="100"/>
        <c:noMultiLvlLbl val="0"/>
      </c:catAx>
      <c:valAx>
        <c:axId val="142200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200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Nature of Shelter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94000"/>
                      <a:satMod val="103000"/>
                      <a:lumMod val="102000"/>
                    </a:schemeClr>
                  </a:gs>
                  <a:gs pos="50000">
                    <a:schemeClr val="accent1">
                      <a:shade val="100000"/>
                      <a:satMod val="110000"/>
                      <a:lumMod val="100000"/>
                    </a:schemeClr>
                  </a:gs>
                  <a:gs pos="100000">
                    <a:schemeClr val="accent1">
                      <a:shade val="78000"/>
                      <a:satMod val="12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algn="ctr" rotWithShape="0">
                  <a:srgbClr val="000000">
                    <a:alpha val="2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26A1-4CB4-A39B-15EBC992006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94000"/>
                      <a:satMod val="103000"/>
                      <a:lumMod val="102000"/>
                    </a:schemeClr>
                  </a:gs>
                  <a:gs pos="50000">
                    <a:schemeClr val="accent2">
                      <a:shade val="100000"/>
                      <a:satMod val="110000"/>
                      <a:lumMod val="100000"/>
                    </a:schemeClr>
                  </a:gs>
                  <a:gs pos="100000">
                    <a:schemeClr val="accent2">
                      <a:shade val="78000"/>
                      <a:satMod val="12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algn="ctr" rotWithShape="0">
                  <a:srgbClr val="000000">
                    <a:alpha val="2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26A1-4CB4-A39B-15EBC992006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94000"/>
                      <a:satMod val="103000"/>
                      <a:lumMod val="102000"/>
                    </a:schemeClr>
                  </a:gs>
                  <a:gs pos="50000">
                    <a:schemeClr val="accent3">
                      <a:shade val="100000"/>
                      <a:satMod val="110000"/>
                      <a:lumMod val="100000"/>
                    </a:schemeClr>
                  </a:gs>
                  <a:gs pos="100000">
                    <a:schemeClr val="accent3">
                      <a:shade val="78000"/>
                      <a:satMod val="12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algn="ctr" rotWithShape="0">
                  <a:srgbClr val="000000">
                    <a:alpha val="2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26A1-4CB4-A39B-15EBC992006E}"/>
              </c:ext>
            </c:extLst>
          </c:dPt>
          <c:dLbls>
            <c:dLbl>
              <c:idx val="2"/>
              <c:layout>
                <c:manualLayout>
                  <c:x val="0.13450315281316891"/>
                  <c:y val="5.8910349993781834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6A1-4CB4-A39B-15EBC99200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Sheet7!$E$11:$E$13</c:f>
              <c:strCache>
                <c:ptCount val="3"/>
                <c:pt idx="0">
                  <c:v>Permanent</c:v>
                </c:pt>
                <c:pt idx="1">
                  <c:v>Semi-Permanent</c:v>
                </c:pt>
                <c:pt idx="2">
                  <c:v>Temporary</c:v>
                </c:pt>
              </c:strCache>
            </c:strRef>
          </c:cat>
          <c:val>
            <c:numRef>
              <c:f>Sheet7!$F$11:$F$13</c:f>
              <c:numCache>
                <c:formatCode>0.0%</c:formatCode>
                <c:ptCount val="3"/>
                <c:pt idx="0">
                  <c:v>0.92400000000000004</c:v>
                </c:pt>
                <c:pt idx="1">
                  <c:v>6.6000000000000003E-2</c:v>
                </c:pt>
                <c:pt idx="2">
                  <c:v>1.0000000000000005E-2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F2-4E8E-A087-A8739A3CA770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Ownership Status of House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Sheet8!$E$9:$E$12</c:f>
              <c:strCache>
                <c:ptCount val="4"/>
                <c:pt idx="0">
                  <c:v>Owner Occupied</c:v>
                </c:pt>
                <c:pt idx="1">
                  <c:v>Rented</c:v>
                </c:pt>
                <c:pt idx="2">
                  <c:v>Provided by the Employee</c:v>
                </c:pt>
                <c:pt idx="3">
                  <c:v>User not Paying Rent</c:v>
                </c:pt>
              </c:strCache>
            </c:strRef>
          </c:cat>
          <c:val>
            <c:numRef>
              <c:f>Sheet8!$F$9:$F$12</c:f>
              <c:numCache>
                <c:formatCode>0.0%</c:formatCode>
                <c:ptCount val="4"/>
                <c:pt idx="0">
                  <c:v>0.48700000000000032</c:v>
                </c:pt>
                <c:pt idx="1">
                  <c:v>0.48900000000000032</c:v>
                </c:pt>
                <c:pt idx="2">
                  <c:v>1.0999999999999998E-2</c:v>
                </c:pt>
                <c:pt idx="3">
                  <c:v>1.2999999999999998E-2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6C-46D7-98A8-D31F856B15B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42201296"/>
        <c:axId val="142201688"/>
      </c:barChart>
      <c:catAx>
        <c:axId val="142201296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201688"/>
        <c:crosses val="autoZero"/>
        <c:auto val="1"/>
        <c:lblAlgn val="ctr"/>
        <c:lblOffset val="100"/>
        <c:noMultiLvlLbl val="0"/>
      </c:catAx>
      <c:valAx>
        <c:axId val="142201688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201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Percentage.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cat>
            <c:strRef>
              <c:f>Sheet1!$A$2:$A$5</c:f>
              <c:strCache>
                <c:ptCount val="4"/>
                <c:pt idx="0">
                  <c:v>Lease </c:v>
                </c:pt>
                <c:pt idx="1">
                  <c:v>Private Mailo </c:v>
                </c:pt>
                <c:pt idx="2">
                  <c:v>Kibanja </c:v>
                </c:pt>
                <c:pt idx="3">
                  <c:v>Freehold 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17.600000000000001</c:v>
                </c:pt>
                <c:pt idx="1">
                  <c:v>31.5</c:v>
                </c:pt>
                <c:pt idx="2">
                  <c:v>48.2</c:v>
                </c:pt>
                <c:pt idx="3">
                  <c:v>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E2-4DFA-B5AF-B836597693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cone"/>
        <c:axId val="170671176"/>
        <c:axId val="170671568"/>
        <c:axId val="0"/>
      </c:bar3DChart>
      <c:catAx>
        <c:axId val="1706711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671568"/>
        <c:crosses val="autoZero"/>
        <c:auto val="1"/>
        <c:lblAlgn val="ctr"/>
        <c:lblOffset val="100"/>
        <c:noMultiLvlLbl val="0"/>
      </c:catAx>
      <c:valAx>
        <c:axId val="170671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671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Sheet1!$A$23:$C$23</c:f>
              <c:strCache>
                <c:ptCount val="3"/>
                <c:pt idx="0">
                  <c:v>17/18</c:v>
                </c:pt>
                <c:pt idx="1">
                  <c:v>18/19</c:v>
                </c:pt>
                <c:pt idx="2">
                  <c:v>19/20</c:v>
                </c:pt>
              </c:strCache>
            </c:strRef>
          </c:cat>
          <c:val>
            <c:numRef>
              <c:f>Sheet1!$A$24:$C$24</c:f>
              <c:numCache>
                <c:formatCode>_(* #,##0_);_(* \(#,##0\);_(* "-"??_);_(@_)</c:formatCode>
                <c:ptCount val="3"/>
                <c:pt idx="0">
                  <c:v>16375813</c:v>
                </c:pt>
                <c:pt idx="1">
                  <c:v>19791169</c:v>
                </c:pt>
                <c:pt idx="2">
                  <c:v>24304870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9B-4AAB-B6BB-F78D16FF7EC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297827120"/>
        <c:axId val="297822856"/>
        <c:axId val="0"/>
      </c:bar3DChart>
      <c:catAx>
        <c:axId val="2978271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7822856"/>
        <c:crosses val="autoZero"/>
        <c:auto val="1"/>
        <c:lblAlgn val="ctr"/>
        <c:lblOffset val="100"/>
        <c:noMultiLvlLbl val="0"/>
      </c:catAx>
      <c:valAx>
        <c:axId val="2978228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7827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accent2">
          <a:lumMod val="40000"/>
          <a:lumOff val="60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Locally raised revenue('000)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 w="19050" cap="flat" cmpd="sng" algn="ctr">
          <a:solidFill>
            <a:schemeClr val="tx1">
              <a:lumMod val="25000"/>
              <a:lumOff val="75000"/>
            </a:schemeClr>
          </a:solidFill>
          <a:round/>
        </a:ln>
        <a:effectLst/>
        <a:sp3d contourW="19050">
          <a:contourClr>
            <a:schemeClr val="tx1">
              <a:lumMod val="25000"/>
              <a:lumOff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stacked"/>
        <c:varyColors val="0"/>
        <c:ser>
          <c:idx val="0"/>
          <c:order val="0"/>
          <c:spPr>
            <a:pattFill prst="ltDnDiag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solidFill>
                <a:schemeClr val="accent1"/>
              </a:solidFill>
            </a:ln>
            <a:effectLst/>
            <a:sp3d>
              <a:contourClr>
                <a:schemeClr val="accent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Sheet1!$A$3:$C$3</c:f>
              <c:strCache>
                <c:ptCount val="3"/>
                <c:pt idx="0">
                  <c:v>17/18</c:v>
                </c:pt>
                <c:pt idx="1">
                  <c:v>18/19</c:v>
                </c:pt>
                <c:pt idx="2">
                  <c:v>19/20</c:v>
                </c:pt>
              </c:strCache>
            </c:strRef>
          </c:cat>
          <c:val>
            <c:numRef>
              <c:f>Sheet1!$A$4:$C$4</c:f>
              <c:numCache>
                <c:formatCode>_(* #,##0_);_(* \(#,##0\);_(* "-"??_);_(@_)</c:formatCode>
                <c:ptCount val="3"/>
                <c:pt idx="0">
                  <c:v>7515400</c:v>
                </c:pt>
                <c:pt idx="1">
                  <c:v>8041348</c:v>
                </c:pt>
                <c:pt idx="2">
                  <c:v>9585945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85-4AFC-A74A-133CF2A1554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88523976"/>
        <c:axId val="288522336"/>
        <c:axId val="0"/>
      </c:bar3DChart>
      <c:catAx>
        <c:axId val="2885239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8522336"/>
        <c:crosses val="autoZero"/>
        <c:auto val="1"/>
        <c:lblAlgn val="ctr"/>
        <c:lblOffset val="100"/>
        <c:noMultiLvlLbl val="0"/>
      </c:catAx>
      <c:valAx>
        <c:axId val="288522336"/>
        <c:scaling>
          <c:orientation val="minMax"/>
        </c:scaling>
        <c:delete val="1"/>
        <c:axPos val="b"/>
        <c:majorGridlines>
          <c:spPr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crossAx val="288523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Discretionary Government Transfers('000)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Sheet1!$A$7:$C$7</c:f>
              <c:strCache>
                <c:ptCount val="3"/>
                <c:pt idx="0">
                  <c:v>17/18</c:v>
                </c:pt>
                <c:pt idx="1">
                  <c:v>18/19</c:v>
                </c:pt>
                <c:pt idx="2">
                  <c:v>19/20</c:v>
                </c:pt>
              </c:strCache>
            </c:strRef>
          </c:cat>
          <c:val>
            <c:numRef>
              <c:f>Sheet1!$A$8:$C$8</c:f>
              <c:numCache>
                <c:formatCode>_(* #,##0_);_(* \(#,##0\);_(* "-"??_);_(@_)</c:formatCode>
                <c:ptCount val="3"/>
                <c:pt idx="0">
                  <c:v>2214269</c:v>
                </c:pt>
                <c:pt idx="1">
                  <c:v>2130792</c:v>
                </c:pt>
                <c:pt idx="2">
                  <c:v>2175181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EC-4524-B81C-9571F95F080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302869720"/>
        <c:axId val="302867752"/>
        <c:axId val="0"/>
      </c:bar3DChart>
      <c:catAx>
        <c:axId val="3028697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2867752"/>
        <c:crosses val="autoZero"/>
        <c:auto val="1"/>
        <c:lblAlgn val="ctr"/>
        <c:lblOffset val="100"/>
        <c:noMultiLvlLbl val="0"/>
      </c:catAx>
      <c:valAx>
        <c:axId val="30286775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crossAx val="30286972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Conditional Government Transfers('000)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Sheet1!$A$11:$C$11</c:f>
              <c:strCache>
                <c:ptCount val="3"/>
                <c:pt idx="0">
                  <c:v>17/18</c:v>
                </c:pt>
                <c:pt idx="1">
                  <c:v>18/19</c:v>
                </c:pt>
                <c:pt idx="2">
                  <c:v>19/20</c:v>
                </c:pt>
              </c:strCache>
            </c:strRef>
          </c:cat>
          <c:val>
            <c:numRef>
              <c:f>Sheet1!$A$12:$C$12</c:f>
              <c:numCache>
                <c:formatCode>_(* #,##0_);_(* \(#,##0\);_(* "-"??_);_(@_)</c:formatCode>
                <c:ptCount val="3"/>
                <c:pt idx="0">
                  <c:v>4546144</c:v>
                </c:pt>
                <c:pt idx="1">
                  <c:v>5982048</c:v>
                </c:pt>
                <c:pt idx="2">
                  <c:v>9644140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1F-41BA-87E7-976DB2A3C7E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292486704"/>
        <c:axId val="292488016"/>
        <c:axId val="0"/>
      </c:bar3DChart>
      <c:catAx>
        <c:axId val="2924867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2488016"/>
        <c:crosses val="autoZero"/>
        <c:auto val="1"/>
        <c:lblAlgn val="ctr"/>
        <c:lblOffset val="100"/>
        <c:noMultiLvlLbl val="0"/>
      </c:catAx>
      <c:valAx>
        <c:axId val="292488016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crossAx val="292486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300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29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/>
        </a:solidFill>
        <a:round/>
      </a:ln>
    </cs:spPr>
    <cs:defRPr sz="900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8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9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CB67BE-0527-49EE-9FE2-CFB75C71C774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B9A882-359B-43F8-8CC2-695468C9F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759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9A882-359B-43F8-8CC2-695468C9FE8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572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063115" y="630937"/>
            <a:ext cx="5230368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92" y="1098388"/>
            <a:ext cx="7738814" cy="4394988"/>
          </a:xfrm>
        </p:spPr>
        <p:txBody>
          <a:bodyPr anchor="ctr">
            <a:noAutofit/>
          </a:bodyPr>
          <a:lstStyle>
            <a:lvl1pPr algn="ctr">
              <a:defRPr sz="7500" spc="6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284" y="5979197"/>
            <a:ext cx="6034030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 b="1" i="0" cap="all" spc="30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892" y="6375679"/>
            <a:ext cx="174729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E9F7786-25A3-421B-9D74-3D42FED5B828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5249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0414" y="6375679"/>
            <a:ext cx="1747292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8CC5B68-EBA1-4C02-A3C3-DCAAE43760EC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37632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F7786-25A3-421B-9D74-3D42FED5B828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C5B68-EBA1-4C02-A3C3-DCAAE4376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372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911" y="382386"/>
            <a:ext cx="1771930" cy="560040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4" y="382386"/>
            <a:ext cx="5809517" cy="560040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F7786-25A3-421B-9D74-3D42FED5B828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C5B68-EBA1-4C02-A3C3-DCAAE4376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864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F7786-25A3-421B-9D74-3D42FED5B828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C5B68-EBA1-4C02-A3C3-DCAAE4376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84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2110979" cy="68580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197" y="1073889"/>
            <a:ext cx="6140303" cy="4064627"/>
          </a:xfrm>
        </p:spPr>
        <p:txBody>
          <a:bodyPr anchor="b">
            <a:normAutofit/>
          </a:bodyPr>
          <a:lstStyle>
            <a:lvl1pPr>
              <a:defRPr sz="6300" spc="6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2198" y="5159782"/>
            <a:ext cx="5263116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 i="0" cap="all" spc="300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27410" y="6375679"/>
            <a:ext cx="1120460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E9F7786-25A3-421B-9D74-3D42FED5B828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98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56825" y="6375679"/>
            <a:ext cx="1115675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8CC5B68-EBA1-4C02-A3C3-DCAAE43760EC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reeform 11"/>
          <p:cNvSpPr/>
          <p:nvPr/>
        </p:nvSpPr>
        <p:spPr bwMode="auto">
          <a:xfrm>
            <a:off x="655786" y="0"/>
            <a:ext cx="1234679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110979" cy="68580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8465046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2286000"/>
            <a:ext cx="3593592" cy="36195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5846" y="2286000"/>
            <a:ext cx="3593592" cy="36195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F7786-25A3-421B-9D74-3D42FED5B828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C5B68-EBA1-4C02-A3C3-DCAAE4376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8759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5" y="381001"/>
            <a:ext cx="7629525" cy="14935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1832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1832" y="2909102"/>
            <a:ext cx="3611880" cy="299639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5398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5398" y="2909102"/>
            <a:ext cx="3611880" cy="299639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F7786-25A3-421B-9D74-3D42FED5B828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C5B68-EBA1-4C02-A3C3-DCAAE4376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1935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F7786-25A3-421B-9D74-3D42FED5B828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C5B68-EBA1-4C02-A3C3-DCAAE4376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744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F7786-25A3-421B-9D74-3D42FED5B828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C5B68-EBA1-4C02-A3C3-DCAAE4376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396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4" y="457200"/>
            <a:ext cx="2319086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cap="all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88" y="920377"/>
            <a:ext cx="4618814" cy="49851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4" y="1741336"/>
            <a:ext cx="2319086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3789" y="6375679"/>
            <a:ext cx="925016" cy="348462"/>
          </a:xfrm>
        </p:spPr>
        <p:txBody>
          <a:bodyPr/>
          <a:lstStyle/>
          <a:p>
            <a:fld id="{6E9F7786-25A3-421B-9D74-3D42FED5B828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8261" y="6375679"/>
            <a:ext cx="924342" cy="345796"/>
          </a:xfrm>
        </p:spPr>
        <p:txBody>
          <a:bodyPr/>
          <a:lstStyle/>
          <a:p>
            <a:fld id="{B8CC5B68-EBA1-4C02-A3C3-DCAAE43760E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3506037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2598" y="1"/>
            <a:ext cx="5516689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3" y="457200"/>
            <a:ext cx="2319088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3" y="1741336"/>
            <a:ext cx="2319088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4463" y="6375679"/>
            <a:ext cx="924342" cy="348462"/>
          </a:xfrm>
        </p:spPr>
        <p:txBody>
          <a:bodyPr/>
          <a:lstStyle/>
          <a:p>
            <a:fld id="{6E9F7786-25A3-421B-9D74-3D42FED5B828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56153" y="6375679"/>
            <a:ext cx="947460" cy="345796"/>
          </a:xfrm>
        </p:spPr>
        <p:txBody>
          <a:bodyPr/>
          <a:lstStyle/>
          <a:p>
            <a:fld id="{B8CC5B68-EBA1-4C02-A3C3-DCAAE43760EC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99805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E9F7786-25A3-421B-9D74-3D42FED5B828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8CC5B68-EBA1-4C02-A3C3-DCAAE43760EC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1" y="0"/>
            <a:ext cx="679090" cy="68580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03656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5100" kern="1200" cap="all" spc="1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0" pos="594">
          <p15:clr>
            <a:srgbClr val="F26B43"/>
          </p15:clr>
        </p15:guide>
        <p15:guide id="3" pos="5400">
          <p15:clr>
            <a:srgbClr val="F26B43"/>
          </p15:clr>
        </p15:guide>
        <p15:guide id="4" orient="horz" pos="4008">
          <p15:clr>
            <a:srgbClr val="F26B43"/>
          </p15:clr>
        </p15:guide>
        <p15:guide id="5" orient="horz" pos="1440">
          <p15:clr>
            <a:srgbClr val="F26B43"/>
          </p15:clr>
        </p15:guide>
        <p15:guide id="6" orient="horz" pos="3720">
          <p15:clr>
            <a:srgbClr val="F26B43"/>
          </p15:clr>
        </p15:guide>
        <p15:guide id="7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Kira municipal council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284" y="4715691"/>
            <a:ext cx="6034030" cy="2005785"/>
          </a:xfrm>
        </p:spPr>
        <p:txBody>
          <a:bodyPr>
            <a:normAutofit fontScale="47500" lnSpcReduction="20000"/>
          </a:bodyPr>
          <a:lstStyle/>
          <a:p>
            <a:r>
              <a:rPr lang="en-US" sz="4000" dirty="0" smtClean="0"/>
              <a:t>Presentation on development trends, achievements for the last 3 years and way forward</a:t>
            </a:r>
          </a:p>
          <a:p>
            <a:r>
              <a:rPr lang="en-US" sz="4000" dirty="0" smtClean="0"/>
              <a:t>to</a:t>
            </a:r>
            <a:endParaRPr lang="en-US" sz="4000" dirty="0"/>
          </a:p>
          <a:p>
            <a:r>
              <a:rPr lang="en-US" sz="2600" dirty="0"/>
              <a:t>Kira municipality key </a:t>
            </a:r>
            <a:r>
              <a:rPr lang="en-US" sz="2600" dirty="0" smtClean="0"/>
              <a:t>stakeholders</a:t>
            </a:r>
          </a:p>
          <a:p>
            <a:r>
              <a:rPr lang="en-US" sz="2600" dirty="0" smtClean="0"/>
              <a:t>5</a:t>
            </a:r>
            <a:r>
              <a:rPr lang="en-US" sz="2600" baseline="30000" dirty="0" smtClean="0"/>
              <a:t>th</a:t>
            </a:r>
            <a:r>
              <a:rPr lang="en-US" sz="2600" dirty="0" smtClean="0"/>
              <a:t> December 2019</a:t>
            </a:r>
            <a:endParaRPr lang="en-US" sz="2600" dirty="0"/>
          </a:p>
        </p:txBody>
      </p:sp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118" y="0"/>
            <a:ext cx="10191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93"/>
            <a:ext cx="9620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43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"/>
          <p:cNvSpPr/>
          <p:nvPr/>
        </p:nvSpPr>
        <p:spPr>
          <a:xfrm>
            <a:off x="736600" y="12665"/>
            <a:ext cx="367761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Solid waste in Kira </a:t>
            </a:r>
            <a:r>
              <a:rPr lang="en-US" sz="135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1350" dirty="0"/>
          </a:p>
        </p:txBody>
      </p:sp>
      <p:graphicFrame>
        <p:nvGraphicFramePr>
          <p:cNvPr id="4194326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9924583"/>
              </p:ext>
            </p:extLst>
          </p:nvPr>
        </p:nvGraphicFramePr>
        <p:xfrm>
          <a:off x="39238" y="553998"/>
          <a:ext cx="5523363" cy="3096260"/>
        </p:xfrm>
        <a:graphic>
          <a:graphicData uri="http://schemas.openxmlformats.org/drawingml/2006/table">
            <a:tbl>
              <a:tblPr firstRow="1" firstCol="1" bandRow="1">
                <a:tableStyleId>{E929F9F4-4A8F-4326-A1B4-22849713DDAB}</a:tableStyleId>
              </a:tblPr>
              <a:tblGrid>
                <a:gridCol w="14601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78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53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53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46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42988">
                <a:tc rowSpan="2">
                  <a:txBody>
                    <a:bodyPr/>
                    <a:lstStyle/>
                    <a:p>
                      <a:pPr algn="just" rtl="0" fontAlgn="ctr"/>
                      <a:r>
                        <a:rPr lang="en-US" sz="1200" b="1" u="none" strike="noStrike" dirty="0">
                          <a:effectLst/>
                        </a:rPr>
                        <a:t>Local Authority 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601" marR="6601" marT="6601" marB="0" anchor="ctr"/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1200" b="1" u="none" strike="noStrike" dirty="0" smtClean="0">
                          <a:effectLst/>
                        </a:rPr>
                        <a:t>Current </a:t>
                      </a:r>
                      <a:r>
                        <a:rPr lang="en-US" sz="1200" b="1" u="none" strike="noStrike" dirty="0">
                          <a:effectLst/>
                        </a:rPr>
                        <a:t>Population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601" marR="6601" marT="6601" marB="0" anchor="ctr"/>
                </a:tc>
                <a:tc rowSpan="2">
                  <a:txBody>
                    <a:bodyPr/>
                    <a:lstStyle/>
                    <a:p>
                      <a:pPr algn="just" rtl="0" fontAlgn="ctr"/>
                      <a:r>
                        <a:rPr lang="en-US" sz="1200" b="1" u="none" strike="noStrike" dirty="0">
                          <a:effectLst/>
                        </a:rPr>
                        <a:t>Solid Waste Generated kg/capita/day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601" marR="6601" marT="6601" marB="0" anchor="ctr"/>
                </a:tc>
                <a:tc rowSpan="2">
                  <a:txBody>
                    <a:bodyPr/>
                    <a:lstStyle/>
                    <a:p>
                      <a:pPr algn="just" rtl="0" fontAlgn="ctr"/>
                      <a:r>
                        <a:rPr lang="en-US" sz="1200" b="1" u="none" strike="noStrike" dirty="0">
                          <a:effectLst/>
                        </a:rPr>
                        <a:t> Solid Waste Generated          kg/day 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601" marR="6601" marT="6601" marB="0" anchor="ctr"/>
                </a:tc>
                <a:tc rowSpan="2">
                  <a:txBody>
                    <a:bodyPr/>
                    <a:lstStyle/>
                    <a:p>
                      <a:pPr algn="just" rtl="0" fontAlgn="ctr"/>
                      <a:r>
                        <a:rPr lang="en-US" sz="1200" b="1" u="none" strike="noStrike" dirty="0">
                          <a:effectLst/>
                        </a:rPr>
                        <a:t> Solid Waste Generated tons/month 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601" marR="6601" marT="6601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9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u="none" strike="noStrike" dirty="0" smtClean="0">
                          <a:effectLst/>
                        </a:rPr>
                        <a:t>2019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601" marR="6601" marT="6601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313"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1400" b="1" u="none" strike="noStrike" dirty="0" err="1">
                          <a:effectLst/>
                        </a:rPr>
                        <a:t>Bweyogerere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 smtClean="0">
                          <a:effectLst/>
                        </a:rPr>
                        <a:t>146,300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ctr"/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1400" b="1" u="none" strike="noStrike">
                          <a:effectLst/>
                        </a:rPr>
                        <a:t>0.579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>
                          <a:effectLst/>
                        </a:rPr>
                        <a:t>       92,029 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1" marR="6601" marT="660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       </a:t>
                      </a:r>
                      <a:r>
                        <a:rPr lang="en-US" sz="1400" b="1" u="none" strike="noStrike" dirty="0" smtClean="0">
                          <a:effectLst/>
                        </a:rPr>
                        <a:t>2,761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1" marR="6601" marT="6601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313"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1400" b="1" u="none" strike="noStrike" dirty="0">
                          <a:effectLst/>
                        </a:rPr>
                        <a:t>Kira 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 smtClean="0">
                          <a:effectLst/>
                        </a:rPr>
                        <a:t>82,800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ctr"/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1400" b="1" u="none" strike="noStrike" dirty="0">
                          <a:effectLst/>
                        </a:rPr>
                        <a:t>0.579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       52,111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1" marR="6601" marT="660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       </a:t>
                      </a:r>
                      <a:r>
                        <a:rPr lang="en-US" sz="1400" b="1" u="none" strike="noStrike" dirty="0" smtClean="0">
                          <a:effectLst/>
                        </a:rPr>
                        <a:t>1,563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1" marR="6601" marT="6601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313"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1400" b="1" u="none" strike="noStrike" dirty="0" err="1">
                          <a:effectLst/>
                        </a:rPr>
                        <a:t>Namugongo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205,100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ctr"/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1400" b="1" u="none" strike="noStrike" dirty="0">
                          <a:effectLst/>
                        </a:rPr>
                        <a:t>0.579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>
                          <a:effectLst/>
                        </a:rPr>
                        <a:t>      129,045 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1" marR="6601" marT="660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       </a:t>
                      </a:r>
                      <a:r>
                        <a:rPr lang="en-US" sz="1400" b="1" u="none" strike="noStrike" dirty="0" smtClean="0">
                          <a:effectLst/>
                        </a:rPr>
                        <a:t>3,871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1" marR="6601" marT="6601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313">
                <a:tc>
                  <a:txBody>
                    <a:bodyPr/>
                    <a:lstStyle/>
                    <a:p>
                      <a:pPr algn="just" fontAlgn="t"/>
                      <a:r>
                        <a:rPr lang="en-US" sz="1400" b="1" u="none" strike="noStrike" dirty="0">
                          <a:effectLst/>
                        </a:rPr>
                        <a:t>Total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1" marR="6601" marT="660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u="none" strike="noStrike" dirty="0" smtClean="0">
                          <a:effectLst/>
                        </a:rPr>
                        <a:t>434,200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1" marR="6601" marT="6601" marB="0" anchor="ctr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400" b="1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1" marR="6601" marT="6601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400" b="1" u="none" strike="noStrike" dirty="0" smtClean="0">
                          <a:effectLst/>
                        </a:rPr>
                        <a:t>      273,186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1" marR="6601" marT="6601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400" b="1" u="none" strike="noStrike" dirty="0" smtClean="0">
                          <a:effectLst/>
                        </a:rPr>
                        <a:t>       8,195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1" marR="6601" marT="6601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48636" name="Rectangle 3"/>
          <p:cNvSpPr/>
          <p:nvPr/>
        </p:nvSpPr>
        <p:spPr>
          <a:xfrm>
            <a:off x="0" y="3687901"/>
            <a:ext cx="9144000" cy="25545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 smtClean="0"/>
              <a:t>Average   generation rate is 0.579 kg/ capital/day </a:t>
            </a:r>
          </a:p>
          <a:p>
            <a:r>
              <a:rPr lang="en-US" sz="2000" b="1" dirty="0" smtClean="0"/>
              <a:t>Production 273 tons/day or 8195 tons/months of solid waste.</a:t>
            </a:r>
          </a:p>
          <a:p>
            <a:r>
              <a:rPr lang="en-US" sz="2000" b="1" dirty="0" smtClean="0"/>
              <a:t>It costs UGX 20,000/= to collect one ton at household level (OAG, 2010).  </a:t>
            </a:r>
            <a:r>
              <a:rPr lang="en-US" sz="2000" b="1" i="1" dirty="0" smtClean="0">
                <a:solidFill>
                  <a:schemeClr val="accent5"/>
                </a:solidFill>
              </a:rPr>
              <a:t>The cost is based</a:t>
            </a:r>
            <a:r>
              <a:rPr lang="en-US" sz="2000" b="1" dirty="0" smtClean="0"/>
              <a:t> </a:t>
            </a:r>
            <a:r>
              <a:rPr lang="en-US" sz="2000" b="1" i="1" dirty="0" smtClean="0">
                <a:solidFill>
                  <a:schemeClr val="accent5"/>
                </a:solidFill>
              </a:rPr>
              <a:t>on the assumption that there is a specified truck and a functional disposal site</a:t>
            </a:r>
          </a:p>
          <a:p>
            <a:r>
              <a:rPr lang="en-US" sz="2000" b="1" dirty="0" smtClean="0"/>
              <a:t>A capital outlay of UGX 163.6 Million/month or 1.963 billion/year.(</a:t>
            </a:r>
            <a:r>
              <a:rPr lang="en-US" sz="2000" b="1" i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provide current operational expenditure on garbage-Flora)</a:t>
            </a:r>
          </a:p>
          <a:p>
            <a:endParaRPr lang="en-US" sz="2000" b="1" dirty="0" smtClean="0">
              <a:solidFill>
                <a:srgbClr val="FF0000"/>
              </a:solidFill>
            </a:endParaRPr>
          </a:p>
        </p:txBody>
      </p:sp>
      <p:pic>
        <p:nvPicPr>
          <p:cNvPr id="2097165" name="Picture 6" descr="D:\CONSULTANCY\KIRA AND SSABAGABO DOCS\kira photos\Kira photos\IMG_20180507_110740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2133600"/>
            <a:ext cx="3446060" cy="1530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66" name="Picture 7" descr="D:\CONSULTANCY\KIRA AND SSABAGABO DOCS\kira photos\Kira photos\IMG_20180507_134249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12665"/>
            <a:ext cx="3429000" cy="19685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010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862808"/>
              </p:ext>
            </p:extLst>
          </p:nvPr>
        </p:nvGraphicFramePr>
        <p:xfrm>
          <a:off x="1214847" y="1584178"/>
          <a:ext cx="6139542" cy="19629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96343">
                  <a:extLst>
                    <a:ext uri="{9D8B030D-6E8A-4147-A177-3AD203B41FA5}">
                      <a16:colId xmlns:a16="http://schemas.microsoft.com/office/drawing/2014/main" val="1787503265"/>
                    </a:ext>
                  </a:extLst>
                </a:gridCol>
                <a:gridCol w="2743199">
                  <a:extLst>
                    <a:ext uri="{9D8B030D-6E8A-4147-A177-3AD203B41FA5}">
                      <a16:colId xmlns:a16="http://schemas.microsoft.com/office/drawing/2014/main" val="366894173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Category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Length (Km)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107110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Tarmac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</a:rPr>
                        <a:t>50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405834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Earth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</a:rPr>
                        <a:t>242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74127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Total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</a:rPr>
                        <a:t>292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7029272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14847" y="1214846"/>
            <a:ext cx="3370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 </a:t>
            </a:r>
            <a:r>
              <a:rPr lang="en-US" sz="2400" dirty="0" smtClean="0"/>
              <a:t>Network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214846" y="3810001"/>
            <a:ext cx="5760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2. Condition for the last 2 FYs</a:t>
            </a:r>
            <a:endParaRPr lang="en-US" sz="28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7713804"/>
              </p:ext>
            </p:extLst>
          </p:nvPr>
        </p:nvGraphicFramePr>
        <p:xfrm>
          <a:off x="1305017" y="4524811"/>
          <a:ext cx="7577726" cy="16459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13199">
                  <a:extLst>
                    <a:ext uri="{9D8B030D-6E8A-4147-A177-3AD203B41FA5}">
                      <a16:colId xmlns:a16="http://schemas.microsoft.com/office/drawing/2014/main" val="1833302341"/>
                    </a:ext>
                  </a:extLst>
                </a:gridCol>
                <a:gridCol w="787133">
                  <a:extLst>
                    <a:ext uri="{9D8B030D-6E8A-4147-A177-3AD203B41FA5}">
                      <a16:colId xmlns:a16="http://schemas.microsoft.com/office/drawing/2014/main" val="3179552535"/>
                    </a:ext>
                  </a:extLst>
                </a:gridCol>
                <a:gridCol w="740094">
                  <a:extLst>
                    <a:ext uri="{9D8B030D-6E8A-4147-A177-3AD203B41FA5}">
                      <a16:colId xmlns:a16="http://schemas.microsoft.com/office/drawing/2014/main" val="145745887"/>
                    </a:ext>
                  </a:extLst>
                </a:gridCol>
                <a:gridCol w="909666">
                  <a:extLst>
                    <a:ext uri="{9D8B030D-6E8A-4147-A177-3AD203B41FA5}">
                      <a16:colId xmlns:a16="http://schemas.microsoft.com/office/drawing/2014/main" val="1115886094"/>
                    </a:ext>
                  </a:extLst>
                </a:gridCol>
                <a:gridCol w="909666">
                  <a:extLst>
                    <a:ext uri="{9D8B030D-6E8A-4147-A177-3AD203B41FA5}">
                      <a16:colId xmlns:a16="http://schemas.microsoft.com/office/drawing/2014/main" val="2325628317"/>
                    </a:ext>
                  </a:extLst>
                </a:gridCol>
                <a:gridCol w="909666">
                  <a:extLst>
                    <a:ext uri="{9D8B030D-6E8A-4147-A177-3AD203B41FA5}">
                      <a16:colId xmlns:a16="http://schemas.microsoft.com/office/drawing/2014/main" val="982376679"/>
                    </a:ext>
                  </a:extLst>
                </a:gridCol>
                <a:gridCol w="1089845">
                  <a:extLst>
                    <a:ext uri="{9D8B030D-6E8A-4147-A177-3AD203B41FA5}">
                      <a16:colId xmlns:a16="http://schemas.microsoft.com/office/drawing/2014/main" val="1621993666"/>
                    </a:ext>
                  </a:extLst>
                </a:gridCol>
                <a:gridCol w="718457">
                  <a:extLst>
                    <a:ext uri="{9D8B030D-6E8A-4147-A177-3AD203B41FA5}">
                      <a16:colId xmlns:a16="http://schemas.microsoft.com/office/drawing/2014/main" val="30225300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Description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Good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Fair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Poor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Total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167908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FY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17/18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18/19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17/18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18/19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17/18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18/19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86325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Length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58.3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81.8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85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105.1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148.7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99.1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292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166408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Percentages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20%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28%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29.1%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36%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50.9%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34%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100%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70452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075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cap="none" dirty="0" smtClean="0"/>
              <a:t>Government Health Facilities</a:t>
            </a:r>
            <a:endParaRPr lang="en-US" sz="4400" cap="non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3277470"/>
              </p:ext>
            </p:extLst>
          </p:nvPr>
        </p:nvGraphicFramePr>
        <p:xfrm>
          <a:off x="938213" y="1541463"/>
          <a:ext cx="7634285" cy="432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850">
                  <a:extLst>
                    <a:ext uri="{9D8B030D-6E8A-4147-A177-3AD203B41FA5}">
                      <a16:colId xmlns:a16="http://schemas.microsoft.com/office/drawing/2014/main" val="2986753341"/>
                    </a:ext>
                  </a:extLst>
                </a:gridCol>
                <a:gridCol w="1515291">
                  <a:extLst>
                    <a:ext uri="{9D8B030D-6E8A-4147-A177-3AD203B41FA5}">
                      <a16:colId xmlns:a16="http://schemas.microsoft.com/office/drawing/2014/main" val="1837590919"/>
                    </a:ext>
                  </a:extLst>
                </a:gridCol>
                <a:gridCol w="1319349">
                  <a:extLst>
                    <a:ext uri="{9D8B030D-6E8A-4147-A177-3AD203B41FA5}">
                      <a16:colId xmlns:a16="http://schemas.microsoft.com/office/drawing/2014/main" val="2301206056"/>
                    </a:ext>
                  </a:extLst>
                </a:gridCol>
                <a:gridCol w="1201783">
                  <a:extLst>
                    <a:ext uri="{9D8B030D-6E8A-4147-A177-3AD203B41FA5}">
                      <a16:colId xmlns:a16="http://schemas.microsoft.com/office/drawing/2014/main" val="3209887574"/>
                    </a:ext>
                  </a:extLst>
                </a:gridCol>
                <a:gridCol w="2237012">
                  <a:extLst>
                    <a:ext uri="{9D8B030D-6E8A-4147-A177-3AD203B41FA5}">
                      <a16:colId xmlns:a16="http://schemas.microsoft.com/office/drawing/2014/main" val="32468507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Health Facility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Threshold Population per facility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Current Situation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Demand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Remarks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054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Health Centre IV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100,000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Deficit of four Health Centre IVs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7772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Health Centre III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20,000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Deficit of 13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3746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Fire Station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1:100,000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Current requirement for 4 fire stations since this service is totally lacking in the municipality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86706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151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871649"/>
          </a:xfrm>
        </p:spPr>
        <p:txBody>
          <a:bodyPr>
            <a:normAutofit/>
          </a:bodyPr>
          <a:lstStyle/>
          <a:p>
            <a:r>
              <a:rPr lang="en-US" cap="none" dirty="0" smtClean="0"/>
              <a:t>Education Services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1993986"/>
              </p:ext>
            </p:extLst>
          </p:nvPr>
        </p:nvGraphicFramePr>
        <p:xfrm>
          <a:off x="938213" y="1463675"/>
          <a:ext cx="7634284" cy="275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7970">
                  <a:extLst>
                    <a:ext uri="{9D8B030D-6E8A-4147-A177-3AD203B41FA5}">
                      <a16:colId xmlns:a16="http://schemas.microsoft.com/office/drawing/2014/main" val="2464642566"/>
                    </a:ext>
                  </a:extLst>
                </a:gridCol>
                <a:gridCol w="1003254">
                  <a:extLst>
                    <a:ext uri="{9D8B030D-6E8A-4147-A177-3AD203B41FA5}">
                      <a16:colId xmlns:a16="http://schemas.microsoft.com/office/drawing/2014/main" val="768020609"/>
                    </a:ext>
                  </a:extLst>
                </a:gridCol>
                <a:gridCol w="1090612">
                  <a:extLst>
                    <a:ext uri="{9D8B030D-6E8A-4147-A177-3AD203B41FA5}">
                      <a16:colId xmlns:a16="http://schemas.microsoft.com/office/drawing/2014/main" val="2937855551"/>
                    </a:ext>
                  </a:extLst>
                </a:gridCol>
                <a:gridCol w="1090612">
                  <a:extLst>
                    <a:ext uri="{9D8B030D-6E8A-4147-A177-3AD203B41FA5}">
                      <a16:colId xmlns:a16="http://schemas.microsoft.com/office/drawing/2014/main" val="474841096"/>
                    </a:ext>
                  </a:extLst>
                </a:gridCol>
                <a:gridCol w="1090612">
                  <a:extLst>
                    <a:ext uri="{9D8B030D-6E8A-4147-A177-3AD203B41FA5}">
                      <a16:colId xmlns:a16="http://schemas.microsoft.com/office/drawing/2014/main" val="175918063"/>
                    </a:ext>
                  </a:extLst>
                </a:gridCol>
                <a:gridCol w="1090612">
                  <a:extLst>
                    <a:ext uri="{9D8B030D-6E8A-4147-A177-3AD203B41FA5}">
                      <a16:colId xmlns:a16="http://schemas.microsoft.com/office/drawing/2014/main" val="1334241769"/>
                    </a:ext>
                  </a:extLst>
                </a:gridCol>
                <a:gridCol w="1090612">
                  <a:extLst>
                    <a:ext uri="{9D8B030D-6E8A-4147-A177-3AD203B41FA5}">
                      <a16:colId xmlns:a16="http://schemas.microsoft.com/office/drawing/2014/main" val="2401262901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r>
                        <a:rPr lang="en-US" dirty="0" smtClean="0"/>
                        <a:t>Projected Population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2028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2038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2040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91901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433,088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943,699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2,056,317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2,402,932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761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Service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Service Standards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Existing Numbers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Demand</a:t>
                      </a:r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Requirement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600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Secondary Schools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10,000 people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0640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Primary Schools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5,000 people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481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9190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Vocational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50,000 people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8728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568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479762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Total BUDGET GROWTH TRENDS(17/18-19/20)’000</a:t>
            </a:r>
            <a:endParaRPr lang="en-US" sz="2800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4549705"/>
              </p:ext>
            </p:extLst>
          </p:nvPr>
        </p:nvGraphicFramePr>
        <p:xfrm>
          <a:off x="938759" y="1175657"/>
          <a:ext cx="7539036" cy="43629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38758" y="5826034"/>
            <a:ext cx="7633742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Despite the growth in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revenue over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the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three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year period, the income of the municipality is still low compared to the demand of infrastructure and services.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4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757" y="382385"/>
            <a:ext cx="7852545" cy="47976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BUDGET TRENDS (17/18-19/20) by source category</a:t>
            </a:r>
            <a:endParaRPr lang="en-US" sz="2000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4379502"/>
              </p:ext>
            </p:extLst>
          </p:nvPr>
        </p:nvGraphicFramePr>
        <p:xfrm>
          <a:off x="938758" y="1031968"/>
          <a:ext cx="3763871" cy="2730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0295076"/>
              </p:ext>
            </p:extLst>
          </p:nvPr>
        </p:nvGraphicFramePr>
        <p:xfrm>
          <a:off x="4755629" y="1031967"/>
          <a:ext cx="3825783" cy="2521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9625812"/>
              </p:ext>
            </p:extLst>
          </p:nvPr>
        </p:nvGraphicFramePr>
        <p:xfrm>
          <a:off x="1136469" y="3997232"/>
          <a:ext cx="3749040" cy="2638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9033763"/>
              </p:ext>
            </p:extLst>
          </p:nvPr>
        </p:nvGraphicFramePr>
        <p:xfrm>
          <a:off x="5068388" y="3892731"/>
          <a:ext cx="372291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99535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728674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Tourism potential </a:t>
            </a:r>
            <a:endParaRPr lang="en-GB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57158" y="914400"/>
            <a:ext cx="4040188" cy="563562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GB" b="1" dirty="0" err="1" smtClean="0">
                <a:ln w="0"/>
                <a:solidFill>
                  <a:srgbClr val="D6009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Namugongo</a:t>
            </a:r>
            <a:r>
              <a:rPr lang="en-GB" b="1" dirty="0" smtClean="0">
                <a:ln w="0"/>
                <a:solidFill>
                  <a:srgbClr val="D6009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martyrs shrine </a:t>
            </a:r>
            <a:endParaRPr lang="en-GB" b="1" dirty="0">
              <a:ln w="0"/>
              <a:solidFill>
                <a:srgbClr val="D6009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873625" y="914400"/>
            <a:ext cx="4041775" cy="563562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Mandela National stadium</a:t>
            </a:r>
            <a:endParaRPr lang="en-GB" b="1" dirty="0"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Content Placeholder 9" descr="Namugongo Martyrs Shrine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4495800" cy="3200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Content Placeholder 8"/>
          <p:cNvGrpSpPr>
            <a:grpSpLocks noGrp="1"/>
          </p:cNvGrpSpPr>
          <p:nvPr/>
        </p:nvGrpSpPr>
        <p:grpSpPr>
          <a:xfrm>
            <a:off x="-2" y="1785927"/>
            <a:ext cx="9143999" cy="5072074"/>
            <a:chOff x="2151637" y="0"/>
            <a:chExt cx="6992364" cy="6858000"/>
          </a:xfrm>
        </p:grpSpPr>
        <p:pic>
          <p:nvPicPr>
            <p:cNvPr id="10" name="Picture 9" descr="Image result for mandela national stadium"/>
            <p:cNvPicPr/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786447" y="0"/>
              <a:ext cx="3357554" cy="27539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0" descr="Image result for mandela national stadium"/>
            <p:cNvPicPr/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786445" y="2942830"/>
              <a:ext cx="3357555" cy="3915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1" descr="Image result for namugongo attractions"/>
            <p:cNvPicPr/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151637" y="0"/>
              <a:ext cx="3437914" cy="2427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21576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728674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Tourism potential </a:t>
            </a:r>
            <a:endParaRPr lang="en-GB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955818" y="873137"/>
            <a:ext cx="7232362" cy="563562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GB" b="1" dirty="0" smtClean="0">
                <a:ln w="0"/>
                <a:solidFill>
                  <a:srgbClr val="D6009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KABAKA’S PALACE-KIREKA </a:t>
            </a:r>
            <a:endParaRPr lang="en-GB" b="1" dirty="0">
              <a:ln w="0"/>
              <a:solidFill>
                <a:srgbClr val="D6009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AutoShape 2" descr="Image result for picture of Kabaka's palace in Kirek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Image result for picture of Kabaka's palace in Kire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19" y="1436699"/>
            <a:ext cx="7508912" cy="467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9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457200" indent="-457200"/>
            <a:r>
              <a:rPr lang="en-US" sz="6000" dirty="0"/>
              <a:t>Key achievements over the last 3 years</a:t>
            </a:r>
          </a:p>
        </p:txBody>
      </p:sp>
    </p:spTree>
    <p:extLst>
      <p:ext uri="{BB962C8B-B14F-4D97-AF65-F5344CB8AC3E}">
        <p14:creationId xmlns:p14="http://schemas.microsoft.com/office/powerpoint/2010/main" val="234327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8129" y="1874517"/>
            <a:ext cx="8335870" cy="4983482"/>
          </a:xfrm>
        </p:spPr>
        <p:txBody>
          <a:bodyPr>
            <a:noAutofit/>
          </a:bodyPr>
          <a:lstStyle/>
          <a:p>
            <a:r>
              <a:rPr lang="en-US" sz="2200" dirty="0" smtClean="0"/>
              <a:t>Stone pitching of a number of roads(drainage construction)</a:t>
            </a:r>
          </a:p>
          <a:p>
            <a:r>
              <a:rPr lang="en-US" sz="2200" dirty="0" smtClean="0"/>
              <a:t>Periodic maintenance by widening, gravelling and drainage works along:</a:t>
            </a:r>
          </a:p>
          <a:p>
            <a:pPr lvl="1"/>
            <a:r>
              <a:rPr lang="en-US" sz="2000" dirty="0" err="1" smtClean="0"/>
              <a:t>Kito</a:t>
            </a:r>
            <a:r>
              <a:rPr lang="en-US" sz="2000" dirty="0" smtClean="0"/>
              <a:t> Main Road</a:t>
            </a:r>
          </a:p>
          <a:p>
            <a:pPr lvl="1"/>
            <a:r>
              <a:rPr lang="en-US" sz="2000" dirty="0" err="1" smtClean="0"/>
              <a:t>Ndiwulira</a:t>
            </a:r>
            <a:r>
              <a:rPr lang="en-US" sz="2000" dirty="0" smtClean="0"/>
              <a:t> Road</a:t>
            </a:r>
          </a:p>
          <a:p>
            <a:r>
              <a:rPr lang="en-US" sz="2200" dirty="0" smtClean="0"/>
              <a:t>Upgrade to tarmac of 50 </a:t>
            </a:r>
            <a:r>
              <a:rPr lang="en-US" sz="2200" dirty="0" err="1" smtClean="0"/>
              <a:t>Kms</a:t>
            </a:r>
            <a:r>
              <a:rPr lang="en-US" sz="2200" dirty="0" smtClean="0"/>
              <a:t> of roads(19.5kms in the last 3 years)</a:t>
            </a:r>
          </a:p>
          <a:p>
            <a:endParaRPr lang="en-US" sz="2200" dirty="0" smtClean="0"/>
          </a:p>
          <a:p>
            <a:endParaRPr lang="en-US" sz="2200" dirty="0"/>
          </a:p>
          <a:p>
            <a:r>
              <a:rPr lang="en-US" sz="2200" dirty="0" smtClean="0"/>
              <a:t>Security lighting along </a:t>
            </a:r>
          </a:p>
          <a:p>
            <a:pPr marL="0" indent="0">
              <a:buNone/>
            </a:pPr>
            <a:r>
              <a:rPr lang="en-US" sz="2200" dirty="0" err="1" smtClean="0"/>
              <a:t>Kabaka’s</a:t>
            </a:r>
            <a:r>
              <a:rPr lang="en-US" sz="2200" dirty="0" smtClean="0"/>
              <a:t> road and other trading centers</a:t>
            </a:r>
          </a:p>
          <a:p>
            <a:pPr marL="0" indent="0">
              <a:buNone/>
            </a:pPr>
            <a:r>
              <a:rPr lang="en-US" sz="2200" dirty="0" smtClean="0"/>
              <a:t>(61 smart solar street lights)</a:t>
            </a:r>
          </a:p>
          <a:p>
            <a:endParaRPr lang="en-US" sz="2200" dirty="0" smtClean="0"/>
          </a:p>
          <a:p>
            <a:endParaRPr lang="en-US" sz="2200" dirty="0" smtClean="0"/>
          </a:p>
          <a:p>
            <a:endParaRPr lang="en-US" sz="2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898" y="2832555"/>
            <a:ext cx="2119449" cy="1280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875" y="4605237"/>
            <a:ext cx="2665625" cy="19992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22460" y="2726569"/>
            <a:ext cx="2555333" cy="1386146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3369119" y="5113948"/>
            <a:ext cx="2495006" cy="3004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782" y="0"/>
            <a:ext cx="4026089" cy="1874517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2688609" y="937258"/>
            <a:ext cx="1610436" cy="9372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5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8758" y="1117600"/>
            <a:ext cx="7633742" cy="476199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Background of Kira MC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 smtClean="0"/>
              <a:t>Kira </a:t>
            </a:r>
            <a:r>
              <a:rPr lang="en-US" sz="3200" dirty="0"/>
              <a:t>Municipality Development Trends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/>
              <a:t>Key achievements over the last 3 years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/>
              <a:t>Key </a:t>
            </a:r>
            <a:r>
              <a:rPr lang="en-US" sz="3200" dirty="0" smtClean="0"/>
              <a:t>development challenges</a:t>
            </a:r>
            <a:endParaRPr lang="en-US" sz="3200" dirty="0"/>
          </a:p>
          <a:p>
            <a:pPr marL="457200" indent="-457200">
              <a:buFont typeface="+mj-lt"/>
              <a:buAutoNum type="arabicPeriod"/>
            </a:pPr>
            <a:r>
              <a:rPr lang="en-US" sz="3200" dirty="0"/>
              <a:t>Planned interventions and budget available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 smtClean="0"/>
              <a:t>Concluding remarks and way </a:t>
            </a:r>
            <a:r>
              <a:rPr lang="en-US" sz="3200" dirty="0"/>
              <a:t>forward </a:t>
            </a:r>
          </a:p>
          <a:p>
            <a:endParaRPr lang="en-US" sz="3200" b="1" dirty="0" smtClean="0"/>
          </a:p>
          <a:p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950" y="0"/>
            <a:ext cx="1885098" cy="14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3"/>
            <a:ext cx="9620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12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Roads-cont’d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7916" y="1325878"/>
            <a:ext cx="8035425" cy="4983482"/>
          </a:xfrm>
        </p:spPr>
        <p:txBody>
          <a:bodyPr>
            <a:noAutofit/>
          </a:bodyPr>
          <a:lstStyle/>
          <a:p>
            <a:r>
              <a:rPr lang="en-US" sz="2200" dirty="0" err="1" smtClean="0"/>
              <a:t>Nakalere</a:t>
            </a:r>
            <a:r>
              <a:rPr lang="en-US" sz="2200" dirty="0" smtClean="0"/>
              <a:t>(road from </a:t>
            </a:r>
            <a:r>
              <a:rPr lang="en-US" sz="2200" dirty="0" err="1" smtClean="0"/>
              <a:t>Kiwologoma-Kimwanyi</a:t>
            </a:r>
            <a:r>
              <a:rPr lang="en-US" sz="2200" dirty="0" smtClean="0"/>
              <a:t> to </a:t>
            </a:r>
            <a:r>
              <a:rPr lang="en-US" sz="2200" dirty="0" err="1" smtClean="0"/>
              <a:t>Gayaza</a:t>
            </a:r>
            <a:r>
              <a:rPr lang="en-US" sz="2200" dirty="0" smtClean="0"/>
              <a:t> –</a:t>
            </a:r>
            <a:r>
              <a:rPr lang="en-US" sz="2200" dirty="0" err="1" smtClean="0"/>
              <a:t>Kalagi</a:t>
            </a:r>
            <a:r>
              <a:rPr lang="en-US" sz="2200" dirty="0" smtClean="0"/>
              <a:t> Rd –in danger</a:t>
            </a:r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253" y="2219770"/>
            <a:ext cx="3830063" cy="3744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73" y="2219770"/>
            <a:ext cx="3653580" cy="374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4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Roads-cont’d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7916" y="1325878"/>
            <a:ext cx="8035425" cy="4983482"/>
          </a:xfrm>
        </p:spPr>
        <p:txBody>
          <a:bodyPr>
            <a:noAutofit/>
          </a:bodyPr>
          <a:lstStyle/>
          <a:p>
            <a:endParaRPr lang="en-US" sz="2200" dirty="0" smtClean="0"/>
          </a:p>
          <a:p>
            <a:r>
              <a:rPr lang="en-US" sz="2200" dirty="0" err="1" smtClean="0"/>
              <a:t>Nakalere</a:t>
            </a:r>
            <a:r>
              <a:rPr lang="en-US" sz="2200" dirty="0" smtClean="0"/>
              <a:t> –during intervention</a:t>
            </a:r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726" y="2194560"/>
            <a:ext cx="7489143" cy="466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57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Roads-cont’d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3524101"/>
              </p:ext>
            </p:extLst>
          </p:nvPr>
        </p:nvGraphicFramePr>
        <p:xfrm>
          <a:off x="1071154" y="1240976"/>
          <a:ext cx="7158447" cy="58887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26258">
                  <a:extLst>
                    <a:ext uri="{9D8B030D-6E8A-4147-A177-3AD203B41FA5}">
                      <a16:colId xmlns:a16="http://schemas.microsoft.com/office/drawing/2014/main" val="1643501405"/>
                    </a:ext>
                  </a:extLst>
                </a:gridCol>
                <a:gridCol w="2126258">
                  <a:extLst>
                    <a:ext uri="{9D8B030D-6E8A-4147-A177-3AD203B41FA5}">
                      <a16:colId xmlns:a16="http://schemas.microsoft.com/office/drawing/2014/main" val="905026046"/>
                    </a:ext>
                  </a:extLst>
                </a:gridCol>
                <a:gridCol w="2126258">
                  <a:extLst>
                    <a:ext uri="{9D8B030D-6E8A-4147-A177-3AD203B41FA5}">
                      <a16:colId xmlns:a16="http://schemas.microsoft.com/office/drawing/2014/main" val="2306347591"/>
                    </a:ext>
                  </a:extLst>
                </a:gridCol>
                <a:gridCol w="779673">
                  <a:extLst>
                    <a:ext uri="{9D8B030D-6E8A-4147-A177-3AD203B41FA5}">
                      <a16:colId xmlns:a16="http://schemas.microsoft.com/office/drawing/2014/main" val="1756009141"/>
                    </a:ext>
                  </a:extLst>
                </a:gridCol>
              </a:tblGrid>
              <a:tr h="4445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Description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72" marR="5327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Financial Year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72" marR="5327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Location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72" marR="5327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Length (Km)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72" marR="53272" marT="0" marB="0"/>
                </a:tc>
                <a:extLst>
                  <a:ext uri="{0D108BD9-81ED-4DB2-BD59-A6C34878D82A}">
                    <a16:rowId xmlns:a16="http://schemas.microsoft.com/office/drawing/2014/main" val="3913513375"/>
                  </a:ext>
                </a:extLst>
              </a:tr>
              <a:tr h="415774">
                <a:tc rowSpan="14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Up-grade to Tarmac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72" marR="53272" marT="0" marB="0"/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16/17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72" marR="5327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Bulindo</a:t>
                      </a:r>
                      <a:r>
                        <a:rPr lang="en-US" sz="1400" dirty="0">
                          <a:effectLst/>
                        </a:rPr>
                        <a:t> - </a:t>
                      </a:r>
                      <a:r>
                        <a:rPr lang="en-US" sz="1400" dirty="0" err="1">
                          <a:effectLst/>
                        </a:rPr>
                        <a:t>Kiwologoma</a:t>
                      </a:r>
                      <a:r>
                        <a:rPr lang="en-US" sz="1400" dirty="0">
                          <a:effectLst/>
                        </a:rPr>
                        <a:t> - </a:t>
                      </a:r>
                      <a:r>
                        <a:rPr lang="en-US" sz="1400" dirty="0" err="1">
                          <a:effectLst/>
                        </a:rPr>
                        <a:t>Nakweero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72" marR="5327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1.45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72" marR="53272" marT="0" marB="0"/>
                </a:tc>
                <a:extLst>
                  <a:ext uri="{0D108BD9-81ED-4DB2-BD59-A6C34878D82A}">
                    <a16:rowId xmlns:a16="http://schemas.microsoft.com/office/drawing/2014/main" val="1970998517"/>
                  </a:ext>
                </a:extLst>
              </a:tr>
              <a:tr h="4445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Azam</a:t>
                      </a:r>
                      <a:r>
                        <a:rPr lang="en-US" sz="1400" dirty="0">
                          <a:effectLst/>
                        </a:rPr>
                        <a:t> – </a:t>
                      </a:r>
                      <a:r>
                        <a:rPr lang="en-US" sz="1400" dirty="0" err="1">
                          <a:effectLst/>
                        </a:rPr>
                        <a:t>Makanga</a:t>
                      </a:r>
                      <a:r>
                        <a:rPr lang="en-US" sz="1400" dirty="0">
                          <a:effectLst/>
                        </a:rPr>
                        <a:t> Constance road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72" marR="5327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0.3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72" marR="53272" marT="0" marB="0"/>
                </a:tc>
                <a:extLst>
                  <a:ext uri="{0D108BD9-81ED-4DB2-BD59-A6C34878D82A}">
                    <a16:rowId xmlns:a16="http://schemas.microsoft.com/office/drawing/2014/main" val="1300680216"/>
                  </a:ext>
                </a:extLst>
              </a:tr>
              <a:tr h="2222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Kungu</a:t>
                      </a:r>
                      <a:r>
                        <a:rPr lang="en-US" sz="1400" dirty="0">
                          <a:effectLst/>
                        </a:rPr>
                        <a:t> Road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72" marR="5327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72" marR="53272" marT="0" marB="0"/>
                </a:tc>
                <a:extLst>
                  <a:ext uri="{0D108BD9-81ED-4DB2-BD59-A6C34878D82A}">
                    <a16:rowId xmlns:a16="http://schemas.microsoft.com/office/drawing/2014/main" val="2818312653"/>
                  </a:ext>
                </a:extLst>
              </a:tr>
              <a:tr h="2222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Kiwologoma</a:t>
                      </a:r>
                      <a:r>
                        <a:rPr lang="en-US" sz="1400" dirty="0">
                          <a:effectLst/>
                        </a:rPr>
                        <a:t> - </a:t>
                      </a:r>
                      <a:r>
                        <a:rPr lang="en-US" sz="1400" dirty="0" err="1">
                          <a:effectLst/>
                        </a:rPr>
                        <a:t>Kijjabijjo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72" marR="5327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0.1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72" marR="53272" marT="0" marB="0"/>
                </a:tc>
                <a:extLst>
                  <a:ext uri="{0D108BD9-81ED-4DB2-BD59-A6C34878D82A}">
                    <a16:rowId xmlns:a16="http://schemas.microsoft.com/office/drawing/2014/main" val="4042744439"/>
                  </a:ext>
                </a:extLst>
              </a:tr>
              <a:tr h="2222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17/18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72" marR="5327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Kiwologoma</a:t>
                      </a:r>
                      <a:r>
                        <a:rPr lang="en-US" sz="1400" dirty="0">
                          <a:effectLst/>
                        </a:rPr>
                        <a:t> – </a:t>
                      </a:r>
                      <a:r>
                        <a:rPr lang="en-US" sz="1400" dirty="0" err="1">
                          <a:effectLst/>
                        </a:rPr>
                        <a:t>Nakweero</a:t>
                      </a:r>
                      <a:r>
                        <a:rPr lang="en-US" sz="1400" dirty="0">
                          <a:effectLst/>
                        </a:rPr>
                        <a:t> I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72" marR="5327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72" marR="53272" marT="0" marB="0"/>
                </a:tc>
                <a:extLst>
                  <a:ext uri="{0D108BD9-81ED-4DB2-BD59-A6C34878D82A}">
                    <a16:rowId xmlns:a16="http://schemas.microsoft.com/office/drawing/2014/main" val="3403307370"/>
                  </a:ext>
                </a:extLst>
              </a:tr>
              <a:tr h="2222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Kungu</a:t>
                      </a:r>
                      <a:r>
                        <a:rPr lang="en-US" sz="1400" dirty="0">
                          <a:effectLst/>
                        </a:rPr>
                        <a:t> Road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72" marR="5327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0.3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72" marR="53272" marT="0" marB="0"/>
                </a:tc>
                <a:extLst>
                  <a:ext uri="{0D108BD9-81ED-4DB2-BD59-A6C34878D82A}">
                    <a16:rowId xmlns:a16="http://schemas.microsoft.com/office/drawing/2014/main" val="2655312521"/>
                  </a:ext>
                </a:extLst>
              </a:tr>
              <a:tr h="2222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18/19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72" marR="5327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Kiwologoma</a:t>
                      </a:r>
                      <a:r>
                        <a:rPr lang="en-US" sz="1400" dirty="0">
                          <a:effectLst/>
                        </a:rPr>
                        <a:t> – </a:t>
                      </a:r>
                      <a:r>
                        <a:rPr lang="en-US" sz="1400" dirty="0" err="1">
                          <a:effectLst/>
                        </a:rPr>
                        <a:t>Nakweero</a:t>
                      </a:r>
                      <a:r>
                        <a:rPr lang="en-US" sz="1400" dirty="0">
                          <a:effectLst/>
                        </a:rPr>
                        <a:t> II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72" marR="5327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2.9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72" marR="53272" marT="0" marB="0"/>
                </a:tc>
                <a:extLst>
                  <a:ext uri="{0D108BD9-81ED-4DB2-BD59-A6C34878D82A}">
                    <a16:rowId xmlns:a16="http://schemas.microsoft.com/office/drawing/2014/main" val="2043835837"/>
                  </a:ext>
                </a:extLst>
              </a:tr>
              <a:tr h="2222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Kito</a:t>
                      </a:r>
                      <a:r>
                        <a:rPr lang="en-US" sz="1400" dirty="0">
                          <a:effectLst/>
                        </a:rPr>
                        <a:t> Main Road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72" marR="5327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1.0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72" marR="53272" marT="0" marB="0"/>
                </a:tc>
                <a:extLst>
                  <a:ext uri="{0D108BD9-81ED-4DB2-BD59-A6C34878D82A}">
                    <a16:rowId xmlns:a16="http://schemas.microsoft.com/office/drawing/2014/main" val="2707948142"/>
                  </a:ext>
                </a:extLst>
              </a:tr>
              <a:tr h="2222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Mbalwa - Agenda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72" marR="5327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72" marR="53272" marT="0" marB="0"/>
                </a:tc>
                <a:extLst>
                  <a:ext uri="{0D108BD9-81ED-4DB2-BD59-A6C34878D82A}">
                    <a16:rowId xmlns:a16="http://schemas.microsoft.com/office/drawing/2014/main" val="1390321031"/>
                  </a:ext>
                </a:extLst>
              </a:tr>
              <a:tr h="2222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Nabwojjo Road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72" marR="5327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0.25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72" marR="53272" marT="0" marB="0"/>
                </a:tc>
                <a:extLst>
                  <a:ext uri="{0D108BD9-81ED-4DB2-BD59-A6C34878D82A}">
                    <a16:rowId xmlns:a16="http://schemas.microsoft.com/office/drawing/2014/main" val="4241955438"/>
                  </a:ext>
                </a:extLst>
              </a:tr>
              <a:tr h="2222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Ndiwulira Road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72" marR="5327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1.5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72" marR="53272" marT="0" marB="0"/>
                </a:tc>
                <a:extLst>
                  <a:ext uri="{0D108BD9-81ED-4DB2-BD59-A6C34878D82A}">
                    <a16:rowId xmlns:a16="http://schemas.microsoft.com/office/drawing/2014/main" val="3753838909"/>
                  </a:ext>
                </a:extLst>
              </a:tr>
              <a:tr h="2222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Kireka Umea Shell SDA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72" marR="5327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72" marR="53272" marT="0" marB="0"/>
                </a:tc>
                <a:extLst>
                  <a:ext uri="{0D108BD9-81ED-4DB2-BD59-A6C34878D82A}">
                    <a16:rowId xmlns:a16="http://schemas.microsoft.com/office/drawing/2014/main" val="4279400953"/>
                  </a:ext>
                </a:extLst>
              </a:tr>
              <a:tr h="2222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Kungu Road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72" marR="5327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0.25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72" marR="53272" marT="0" marB="0"/>
                </a:tc>
                <a:extLst>
                  <a:ext uri="{0D108BD9-81ED-4DB2-BD59-A6C34878D82A}">
                    <a16:rowId xmlns:a16="http://schemas.microsoft.com/office/drawing/2014/main" val="815462660"/>
                  </a:ext>
                </a:extLst>
              </a:tr>
              <a:tr h="2222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Serinya Road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72" marR="5327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0.6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72" marR="53272" marT="0" marB="0"/>
                </a:tc>
                <a:extLst>
                  <a:ext uri="{0D108BD9-81ED-4DB2-BD59-A6C34878D82A}">
                    <a16:rowId xmlns:a16="http://schemas.microsoft.com/office/drawing/2014/main" val="3697229233"/>
                  </a:ext>
                </a:extLst>
              </a:tr>
              <a:tr h="222292">
                <a:tc row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Second Seal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72" marR="53272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16/17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72" marR="5327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Kireka – Kamuli - Naalya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72" marR="5327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0.6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72" marR="53272" marT="0" marB="0"/>
                </a:tc>
                <a:extLst>
                  <a:ext uri="{0D108BD9-81ED-4DB2-BD59-A6C34878D82A}">
                    <a16:rowId xmlns:a16="http://schemas.microsoft.com/office/drawing/2014/main" val="325901479"/>
                  </a:ext>
                </a:extLst>
              </a:tr>
              <a:tr h="2222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Bethany Road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72" marR="5327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72" marR="53272" marT="0" marB="0"/>
                </a:tc>
                <a:extLst>
                  <a:ext uri="{0D108BD9-81ED-4DB2-BD59-A6C34878D82A}">
                    <a16:rowId xmlns:a16="http://schemas.microsoft.com/office/drawing/2014/main" val="404139876"/>
                  </a:ext>
                </a:extLst>
              </a:tr>
              <a:tr h="4157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17/18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72" marR="5327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Kira - Kiwologoma - Nakweero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72" marR="5327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1.2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72" marR="53272" marT="0" marB="0"/>
                </a:tc>
                <a:extLst>
                  <a:ext uri="{0D108BD9-81ED-4DB2-BD59-A6C34878D82A}">
                    <a16:rowId xmlns:a16="http://schemas.microsoft.com/office/drawing/2014/main" val="3483251154"/>
                  </a:ext>
                </a:extLst>
              </a:tr>
              <a:tr h="222292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Street Lights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72" marR="5327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16/17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72" marR="5327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Kabaka Road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72" marR="5327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15No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72" marR="53272" marT="0" marB="0"/>
                </a:tc>
                <a:extLst>
                  <a:ext uri="{0D108BD9-81ED-4DB2-BD59-A6C34878D82A}">
                    <a16:rowId xmlns:a16="http://schemas.microsoft.com/office/drawing/2014/main" val="4060455295"/>
                  </a:ext>
                </a:extLst>
              </a:tr>
              <a:tr h="2222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18/19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72" marR="5327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Selected Trading Centres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72" marR="5327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46No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72" marR="53272" marT="0" marB="0"/>
                </a:tc>
                <a:extLst>
                  <a:ext uri="{0D108BD9-81ED-4DB2-BD59-A6C34878D82A}">
                    <a16:rowId xmlns:a16="http://schemas.microsoft.com/office/drawing/2014/main" val="9600098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773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Health AND SANITATION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8129" y="1463040"/>
            <a:ext cx="7633742" cy="5394960"/>
          </a:xfrm>
        </p:spPr>
        <p:txBody>
          <a:bodyPr>
            <a:noAutofit/>
          </a:bodyPr>
          <a:lstStyle/>
          <a:p>
            <a:r>
              <a:rPr lang="en-US" sz="2200" dirty="0" smtClean="0"/>
              <a:t>Provision of 10,000 liter water tanks to Kira HC III, </a:t>
            </a:r>
            <a:r>
              <a:rPr lang="en-US" sz="2200" dirty="0" err="1" smtClean="0"/>
              <a:t>Kimwanyi</a:t>
            </a:r>
            <a:r>
              <a:rPr lang="en-US" sz="2200" dirty="0" smtClean="0"/>
              <a:t> HC II and </a:t>
            </a:r>
            <a:r>
              <a:rPr lang="en-US" sz="2200" dirty="0" err="1" smtClean="0"/>
              <a:t>Kireka</a:t>
            </a:r>
            <a:r>
              <a:rPr lang="en-US" sz="2200" dirty="0" smtClean="0"/>
              <a:t> HC II</a:t>
            </a:r>
          </a:p>
          <a:p>
            <a:r>
              <a:rPr lang="en-US" sz="2200" dirty="0" smtClean="0"/>
              <a:t>Renovation of </a:t>
            </a:r>
            <a:r>
              <a:rPr lang="en-US" sz="2200" dirty="0" err="1" smtClean="0"/>
              <a:t>Kimwanyi</a:t>
            </a:r>
            <a:r>
              <a:rPr lang="en-US" sz="2200" dirty="0" smtClean="0"/>
              <a:t> HC II </a:t>
            </a:r>
          </a:p>
          <a:p>
            <a:r>
              <a:rPr lang="en-US" sz="2200" dirty="0" smtClean="0"/>
              <a:t>Construction of staff quarters at Kira HC III-turned into an extension of the facility</a:t>
            </a:r>
          </a:p>
          <a:p>
            <a:r>
              <a:rPr lang="en-US" sz="2200" dirty="0" smtClean="0"/>
              <a:t>Construction of modern water borne toilets  </a:t>
            </a:r>
          </a:p>
          <a:p>
            <a:r>
              <a:rPr lang="en-US" sz="2200" dirty="0" smtClean="0"/>
              <a:t>Construction of a water placenta pit at </a:t>
            </a:r>
            <a:r>
              <a:rPr lang="en-US" sz="2200" dirty="0" err="1" smtClean="0"/>
              <a:t>Kireka</a:t>
            </a:r>
            <a:r>
              <a:rPr lang="en-US" sz="2200" dirty="0" smtClean="0"/>
              <a:t> HC II</a:t>
            </a:r>
          </a:p>
          <a:p>
            <a:r>
              <a:rPr lang="en-US" sz="2200" dirty="0" smtClean="0"/>
              <a:t>Acquisition of an </a:t>
            </a:r>
            <a:r>
              <a:rPr lang="en-US" sz="2200" dirty="0"/>
              <a:t>ambulance and </a:t>
            </a:r>
            <a:r>
              <a:rPr lang="en-US" sz="2200" dirty="0" smtClean="0"/>
              <a:t>assortment </a:t>
            </a:r>
            <a:r>
              <a:rPr lang="en-US" sz="2200" dirty="0"/>
              <a:t>of medical equipment </a:t>
            </a:r>
            <a:r>
              <a:rPr lang="en-US" sz="2200" dirty="0" smtClean="0"/>
              <a:t>in conjunction with development partners</a:t>
            </a:r>
          </a:p>
          <a:p>
            <a:r>
              <a:rPr lang="en-US" sz="2200" dirty="0" smtClean="0"/>
              <a:t>Acquisition of a modern laboratory and specialized family planning clinic  </a:t>
            </a:r>
          </a:p>
          <a:p>
            <a:r>
              <a:rPr lang="en-US" sz="2200" dirty="0" smtClean="0"/>
              <a:t>Purchased land for solid waste management in </a:t>
            </a:r>
            <a:r>
              <a:rPr lang="en-US" sz="2200" dirty="0" err="1" smtClean="0"/>
              <a:t>Menvu</a:t>
            </a:r>
            <a:r>
              <a:rPr lang="en-US" sz="2200" dirty="0" smtClean="0"/>
              <a:t> –</a:t>
            </a:r>
            <a:r>
              <a:rPr lang="en-US" sz="2200" dirty="0" err="1" smtClean="0"/>
              <a:t>Nansana</a:t>
            </a:r>
            <a:r>
              <a:rPr lang="en-US" sz="2200" dirty="0" smtClean="0"/>
              <a:t> Municipality(12 acres)</a:t>
            </a:r>
          </a:p>
          <a:p>
            <a:endParaRPr lang="en-US" sz="2200" dirty="0" smtClean="0"/>
          </a:p>
          <a:p>
            <a:endParaRPr lang="en-US" sz="2200" dirty="0" smtClean="0"/>
          </a:p>
          <a:p>
            <a:endParaRPr lang="en-US" sz="2200" dirty="0" smtClean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27469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74606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Health AND SANITATION-</a:t>
            </a:r>
            <a:r>
              <a:rPr lang="en-US" dirty="0" err="1" smtClean="0"/>
              <a:t>kira</a:t>
            </a:r>
            <a:r>
              <a:rPr lang="en-US" dirty="0" smtClean="0"/>
              <a:t> </a:t>
            </a:r>
            <a:r>
              <a:rPr lang="en-US" dirty="0" err="1" smtClean="0"/>
              <a:t>hc</a:t>
            </a:r>
            <a:r>
              <a:rPr lang="en-US" dirty="0" smtClean="0"/>
              <a:t> iii complex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8129" y="1463040"/>
            <a:ext cx="7633742" cy="5016137"/>
          </a:xfrm>
        </p:spPr>
        <p:txBody>
          <a:bodyPr>
            <a:noAutofit/>
          </a:bodyPr>
          <a:lstStyle/>
          <a:p>
            <a:endParaRPr lang="en-US" sz="2200" dirty="0" smtClean="0"/>
          </a:p>
          <a:p>
            <a:endParaRPr lang="en-US" sz="2200" dirty="0" smtClean="0"/>
          </a:p>
          <a:p>
            <a:endParaRPr lang="en-US" sz="2200" dirty="0" smtClean="0"/>
          </a:p>
          <a:p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44" y="1567542"/>
            <a:ext cx="7316967" cy="524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1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74606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Health AND SANITATION-brand new garbage truck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8129" y="1463040"/>
            <a:ext cx="7633742" cy="5016137"/>
          </a:xfrm>
        </p:spPr>
        <p:txBody>
          <a:bodyPr>
            <a:noAutofit/>
          </a:bodyPr>
          <a:lstStyle/>
          <a:p>
            <a:endParaRPr lang="en-US" sz="2200" dirty="0" smtClean="0"/>
          </a:p>
          <a:p>
            <a:endParaRPr lang="en-US" sz="2200" dirty="0" smtClean="0"/>
          </a:p>
          <a:p>
            <a:endParaRPr lang="en-US" sz="2200" dirty="0" smtClean="0"/>
          </a:p>
          <a:p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17" y="1763485"/>
            <a:ext cx="7184572" cy="471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8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Education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8129" y="1023582"/>
            <a:ext cx="7633742" cy="3875378"/>
          </a:xfrm>
        </p:spPr>
        <p:txBody>
          <a:bodyPr>
            <a:noAutofit/>
          </a:bodyPr>
          <a:lstStyle/>
          <a:p>
            <a:r>
              <a:rPr lang="en-US" sz="1800" dirty="0" smtClean="0"/>
              <a:t>Construction of classroom blocks-</a:t>
            </a:r>
            <a:r>
              <a:rPr lang="en-US" sz="1800" dirty="0" err="1" smtClean="0"/>
              <a:t>Buwaate</a:t>
            </a:r>
            <a:r>
              <a:rPr lang="en-US" sz="1800" dirty="0" smtClean="0"/>
              <a:t> C/S, </a:t>
            </a:r>
            <a:r>
              <a:rPr lang="en-US" sz="1800" dirty="0" err="1" smtClean="0"/>
              <a:t>Kirinya</a:t>
            </a:r>
            <a:r>
              <a:rPr lang="en-US" sz="1800" dirty="0" smtClean="0"/>
              <a:t> C/S, </a:t>
            </a:r>
            <a:r>
              <a:rPr lang="en-US" sz="1800" dirty="0" err="1" smtClean="0"/>
              <a:t>Kirinya</a:t>
            </a:r>
            <a:r>
              <a:rPr lang="en-US" sz="1800" dirty="0" smtClean="0"/>
              <a:t> C/U P/S, </a:t>
            </a:r>
            <a:r>
              <a:rPr lang="en-US" sz="1800" dirty="0" err="1" smtClean="0"/>
              <a:t>Bweyogerere</a:t>
            </a:r>
            <a:r>
              <a:rPr lang="en-US" sz="1800" dirty="0" smtClean="0"/>
              <a:t> C/U P/S, </a:t>
            </a:r>
            <a:r>
              <a:rPr lang="en-US" sz="1800" dirty="0" err="1" smtClean="0"/>
              <a:t>Kimwanyi</a:t>
            </a:r>
            <a:r>
              <a:rPr lang="en-US" sz="1800" dirty="0" smtClean="0"/>
              <a:t> UMEA P/S, </a:t>
            </a:r>
            <a:r>
              <a:rPr lang="en-US" sz="1800" dirty="0" err="1" smtClean="0"/>
              <a:t>Nakwero</a:t>
            </a:r>
            <a:r>
              <a:rPr lang="en-US" sz="1800" dirty="0" smtClean="0"/>
              <a:t> COU Sec School, </a:t>
            </a:r>
            <a:r>
              <a:rPr lang="en-US" sz="1800" dirty="0" err="1" smtClean="0"/>
              <a:t>Bweyogerere</a:t>
            </a:r>
            <a:r>
              <a:rPr lang="en-US" sz="1800" dirty="0" smtClean="0"/>
              <a:t> Muslim P/S</a:t>
            </a:r>
          </a:p>
          <a:p>
            <a:r>
              <a:rPr lang="en-US" sz="1800" dirty="0" smtClean="0"/>
              <a:t>Construction of 5 Stance Pit Latrine at </a:t>
            </a:r>
            <a:r>
              <a:rPr lang="en-US" sz="1800" dirty="0" err="1" smtClean="0"/>
              <a:t>Kirinya</a:t>
            </a:r>
            <a:r>
              <a:rPr lang="en-US" sz="1800" dirty="0" smtClean="0"/>
              <a:t> C/U P/S, </a:t>
            </a:r>
            <a:r>
              <a:rPr lang="en-US" sz="1800" dirty="0" err="1" smtClean="0"/>
              <a:t>Kireka</a:t>
            </a:r>
            <a:r>
              <a:rPr lang="en-US" sz="1800" dirty="0" smtClean="0"/>
              <a:t> UMEA P/S,  </a:t>
            </a:r>
            <a:r>
              <a:rPr lang="en-US" sz="1800" dirty="0" err="1" smtClean="0"/>
              <a:t>Namugongo</a:t>
            </a:r>
            <a:r>
              <a:rPr lang="en-US" sz="1800" dirty="0" smtClean="0"/>
              <a:t> Girls Boarding P/S and </a:t>
            </a:r>
            <a:r>
              <a:rPr lang="en-US" sz="1800" dirty="0" err="1" smtClean="0"/>
              <a:t>Kitukutwe</a:t>
            </a:r>
            <a:r>
              <a:rPr lang="en-US" sz="1800" dirty="0" smtClean="0"/>
              <a:t> P/S</a:t>
            </a:r>
          </a:p>
          <a:p>
            <a:r>
              <a:rPr lang="en-US" sz="1800" dirty="0" smtClean="0"/>
              <a:t>Renovation of classroom block at </a:t>
            </a:r>
            <a:r>
              <a:rPr lang="en-US" sz="1800" dirty="0" err="1" smtClean="0"/>
              <a:t>Kamuli</a:t>
            </a:r>
            <a:r>
              <a:rPr lang="en-US" sz="1800" dirty="0" smtClean="0"/>
              <a:t> C/U P/S and  </a:t>
            </a:r>
            <a:r>
              <a:rPr lang="en-US" sz="1800" dirty="0" err="1" smtClean="0"/>
              <a:t>Kireka</a:t>
            </a:r>
            <a:r>
              <a:rPr lang="en-US" sz="1800" dirty="0" smtClean="0"/>
              <a:t> UMEA P/S,  </a:t>
            </a:r>
          </a:p>
          <a:p>
            <a:r>
              <a:rPr lang="en-US" sz="1800" dirty="0" smtClean="0"/>
              <a:t>Construction of a water borne toilet for </a:t>
            </a:r>
            <a:r>
              <a:rPr lang="en-US" sz="1800" dirty="0" err="1" smtClean="0"/>
              <a:t>Bweyogerere</a:t>
            </a:r>
            <a:r>
              <a:rPr lang="en-US" sz="1800" dirty="0" smtClean="0"/>
              <a:t> </a:t>
            </a:r>
            <a:r>
              <a:rPr lang="en-US" sz="1800" dirty="0" err="1" smtClean="0"/>
              <a:t>Bazadde</a:t>
            </a:r>
            <a:r>
              <a:rPr lang="en-US" sz="1800" dirty="0" smtClean="0"/>
              <a:t> P/S</a:t>
            </a:r>
          </a:p>
          <a:p>
            <a:r>
              <a:rPr lang="en-US" sz="1800" dirty="0" smtClean="0"/>
              <a:t>Provision of six </a:t>
            </a:r>
            <a:r>
              <a:rPr lang="en-US" sz="1800" dirty="0" err="1" smtClean="0"/>
              <a:t>hudred</a:t>
            </a:r>
            <a:r>
              <a:rPr lang="en-US" sz="1800" dirty="0" smtClean="0"/>
              <a:t>(600) 3 seater desks to all Government aided Primary Schools</a:t>
            </a:r>
          </a:p>
          <a:p>
            <a:r>
              <a:rPr lang="en-US" sz="1800" dirty="0" smtClean="0"/>
              <a:t>Provision of five(5) water tanks to different primary schools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07" y="4663052"/>
            <a:ext cx="3448593" cy="19612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278" y="4663052"/>
            <a:ext cx="3229792" cy="200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08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administration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8129" y="1293224"/>
            <a:ext cx="7633742" cy="5055326"/>
          </a:xfrm>
        </p:spPr>
        <p:txBody>
          <a:bodyPr>
            <a:noAutofit/>
          </a:bodyPr>
          <a:lstStyle/>
          <a:p>
            <a:r>
              <a:rPr lang="en-US" sz="2200" dirty="0" smtClean="0"/>
              <a:t>Completion of Municipality Development Plan </a:t>
            </a:r>
            <a:r>
              <a:rPr lang="en-GB" sz="2200" dirty="0"/>
              <a:t>2015/2016 – 2019/2020</a:t>
            </a:r>
            <a:endParaRPr lang="en-US" sz="2200" dirty="0"/>
          </a:p>
          <a:p>
            <a:r>
              <a:rPr lang="en-US" sz="2200" dirty="0" smtClean="0"/>
              <a:t>Development of the Physical Development Plan 2019-2040</a:t>
            </a:r>
          </a:p>
          <a:p>
            <a:r>
              <a:rPr lang="en-US" sz="2200" dirty="0" smtClean="0"/>
              <a:t>Purchase and installation of computer software for management of property rates</a:t>
            </a:r>
          </a:p>
          <a:p>
            <a:r>
              <a:rPr lang="en-US" sz="2200" dirty="0" smtClean="0"/>
              <a:t>Construction of Administration block and </a:t>
            </a:r>
            <a:r>
              <a:rPr lang="en-US" sz="2200" dirty="0" err="1" smtClean="0"/>
              <a:t>Bweyogerere</a:t>
            </a:r>
            <a:r>
              <a:rPr lang="en-US" sz="2200" dirty="0" smtClean="0"/>
              <a:t> division offices</a:t>
            </a:r>
          </a:p>
          <a:p>
            <a:r>
              <a:rPr lang="en-US" sz="2200" dirty="0" smtClean="0"/>
              <a:t>Opening up of Kira Municipality boundaries</a:t>
            </a:r>
          </a:p>
          <a:p>
            <a:r>
              <a:rPr lang="en-US" sz="2200" dirty="0" smtClean="0"/>
              <a:t>Acquisition </a:t>
            </a:r>
            <a:r>
              <a:rPr lang="en-US" sz="2200" dirty="0"/>
              <a:t>of </a:t>
            </a:r>
            <a:r>
              <a:rPr lang="en-US" sz="2200" dirty="0" smtClean="0"/>
              <a:t>6</a:t>
            </a:r>
          </a:p>
          <a:p>
            <a:pPr marL="0" indent="0">
              <a:buNone/>
            </a:pPr>
            <a:r>
              <a:rPr lang="en-US" sz="2200" dirty="0" smtClean="0"/>
              <a:t> </a:t>
            </a:r>
            <a:r>
              <a:rPr lang="en-US" sz="2200" dirty="0"/>
              <a:t>departmental </a:t>
            </a:r>
            <a:r>
              <a:rPr lang="en-US" sz="2200" dirty="0" smtClean="0"/>
              <a:t>vehicles</a:t>
            </a:r>
            <a:endParaRPr lang="en-US" sz="2200" dirty="0"/>
          </a:p>
          <a:p>
            <a:endParaRPr lang="en-US" sz="2200" dirty="0" smtClean="0"/>
          </a:p>
          <a:p>
            <a:endParaRPr lang="en-US" sz="2200" dirty="0" smtClean="0"/>
          </a:p>
          <a:p>
            <a:endParaRPr lang="en-US" sz="2200" dirty="0" smtClean="0"/>
          </a:p>
          <a:p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885" y="4637314"/>
            <a:ext cx="3906543" cy="249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78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Administration-cont’d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38758" y="1280163"/>
            <a:ext cx="7633742" cy="94052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Administration Block under construction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23" y="1685889"/>
            <a:ext cx="3154340" cy="22199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191" y="1874518"/>
            <a:ext cx="4860309" cy="40076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8758" y="4080681"/>
            <a:ext cx="1927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Aerial View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217158" y="6155140"/>
            <a:ext cx="3875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Side 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52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457200" indent="-457200"/>
            <a:r>
              <a:rPr lang="en-US" sz="6000" dirty="0" smtClean="0"/>
              <a:t>Key Development challenges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24709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Content Placeholder 4"/>
          <p:cNvSpPr>
            <a:spLocks noGrp="1"/>
          </p:cNvSpPr>
          <p:nvPr>
            <p:ph idx="1"/>
          </p:nvPr>
        </p:nvSpPr>
        <p:spPr>
          <a:xfrm>
            <a:off x="2" y="4446822"/>
            <a:ext cx="9143999" cy="2411178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Kira Municipality is located in the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Wakiso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District in the Central Region of Uganda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Lies </a:t>
            </a:r>
            <a:r>
              <a:rPr lang="en-GB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approximately </a:t>
            </a:r>
            <a:r>
              <a:rPr lang="en-GB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5.3 kilometres </a:t>
            </a:r>
            <a:r>
              <a:rPr lang="en-GB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by road, </a:t>
            </a:r>
            <a:r>
              <a:rPr lang="en-GB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East of Kampala, </a:t>
            </a:r>
            <a:r>
              <a:rPr lang="en-GB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capital city of Uganda. </a:t>
            </a:r>
            <a:endParaRPr lang="en-GB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Kira 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Municipality is the country's second-largest town by population in the </a:t>
            </a:r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country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Total land area of </a:t>
            </a:r>
            <a:r>
              <a:rPr lang="en-US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98.83 km</a:t>
            </a:r>
            <a:r>
              <a:rPr lang="en-US" b="1" baseline="30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b="1" baseline="30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q"/>
            </a:pP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60D7384-3E71-4EE3-A8AC-DA86110B2D8A}" type="slidenum">
              <a:rPr lang="en-US" altLang="en-US" smtClean="0">
                <a:solidFill>
                  <a:srgbClr val="FFFFFF"/>
                </a:solidFill>
                <a:latin typeface="Century Schoolbook" pitchFamily="18" charset="0"/>
              </a:rPr>
              <a:pPr/>
              <a:t>3</a:t>
            </a:fld>
            <a:endParaRPr lang="en-US" altLang="en-US" smtClean="0">
              <a:solidFill>
                <a:srgbClr val="FFFFFF"/>
              </a:solidFill>
              <a:latin typeface="Century Schoolbook" pitchFamily="18" charset="0"/>
            </a:endParaRPr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1" y="-13063"/>
            <a:ext cx="9144000" cy="6585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en-US" sz="4600" cap="all" spc="150" dirty="0">
                <a:solidFill>
                  <a:schemeClr val="tx2"/>
                </a:solidFill>
              </a:rPr>
              <a:t>BACKGROUND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52402" y="621025"/>
            <a:ext cx="8915399" cy="3861712"/>
            <a:chOff x="476707" y="634088"/>
            <a:chExt cx="8286293" cy="3861712"/>
          </a:xfrm>
        </p:grpSpPr>
        <p:grpSp>
          <p:nvGrpSpPr>
            <p:cNvPr id="25" name="Group 24"/>
            <p:cNvGrpSpPr/>
            <p:nvPr/>
          </p:nvGrpSpPr>
          <p:grpSpPr>
            <a:xfrm>
              <a:off x="476707" y="634088"/>
              <a:ext cx="5238293" cy="3812734"/>
              <a:chOff x="755751" y="541432"/>
              <a:chExt cx="7543800" cy="5288924"/>
            </a:xfrm>
          </p:grpSpPr>
          <p:pic>
            <p:nvPicPr>
              <p:cNvPr id="26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918331" y="541432"/>
                <a:ext cx="4082669" cy="52889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7" name="Group 48"/>
              <p:cNvGrpSpPr>
                <a:grpSpLocks/>
              </p:cNvGrpSpPr>
              <p:nvPr/>
            </p:nvGrpSpPr>
            <p:grpSpPr bwMode="auto">
              <a:xfrm>
                <a:off x="755751" y="596976"/>
                <a:ext cx="7543800" cy="5195705"/>
                <a:chOff x="0" y="0"/>
                <a:chExt cx="58139" cy="41598"/>
              </a:xfrm>
            </p:grpSpPr>
            <p:grpSp>
              <p:nvGrpSpPr>
                <p:cNvPr id="28" name="Group 938"/>
                <p:cNvGrpSpPr>
                  <a:grpSpLocks/>
                </p:cNvGrpSpPr>
                <p:nvPr/>
              </p:nvGrpSpPr>
              <p:grpSpPr bwMode="auto">
                <a:xfrm>
                  <a:off x="409" y="341"/>
                  <a:ext cx="37862" cy="41257"/>
                  <a:chOff x="0" y="0"/>
                  <a:chExt cx="38630" cy="41608"/>
                </a:xfrm>
              </p:grpSpPr>
              <p:grpSp>
                <p:nvGrpSpPr>
                  <p:cNvPr id="30" name="Group 94"/>
                  <p:cNvGrpSpPr>
                    <a:grpSpLocks/>
                  </p:cNvGrpSpPr>
                  <p:nvPr/>
                </p:nvGrpSpPr>
                <p:grpSpPr bwMode="auto">
                  <a:xfrm>
                    <a:off x="24427" y="4650"/>
                    <a:ext cx="14203" cy="34375"/>
                    <a:chOff x="2137" y="9409"/>
                    <a:chExt cx="24762" cy="69561"/>
                  </a:xfrm>
                </p:grpSpPr>
                <p:sp>
                  <p:nvSpPr>
                    <p:cNvPr id="36" name="Rectangle 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371" y="9409"/>
                      <a:ext cx="11528" cy="352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just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GB" altLang="zh-CN" sz="1000">
                          <a:latin typeface="Arial" pitchFamily="34" charset="0"/>
                          <a:ea typeface="SimSun" pitchFamily="2" charset="-122"/>
                          <a:cs typeface="Arial" pitchFamily="34" charset="0"/>
                        </a:rPr>
                        <a:t>BUSIRO</a:t>
                      </a:r>
                      <a:endParaRPr lang="en-GB" altLang="zh-CN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pic>
                  <p:nvPicPr>
                    <p:cNvPr id="37" name="Picture 450" descr="LOCATIONWAKISOLOCATION"/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137" y="63651"/>
                      <a:ext cx="13182" cy="1531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pic>
                <p:nvPicPr>
                  <p:cNvPr id="31" name="Picture 934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19993" cy="1876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2" name="Picture 933"/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18612"/>
                    <a:ext cx="19993" cy="2299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3" name="Straight Arrow Connector 93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9826" y="4094"/>
                    <a:ext cx="17329" cy="26340"/>
                  </a:xfrm>
                  <a:prstGeom prst="straightConnector1">
                    <a:avLst/>
                  </a:prstGeom>
                  <a:noFill/>
                  <a:ln w="19050">
                    <a:solidFill>
                      <a:srgbClr val="C0504D"/>
                    </a:solidFill>
                    <a:round/>
                    <a:headEnd/>
                    <a:tailEnd type="arrow" w="med" len="med"/>
                  </a:ln>
                  <a:effectLst>
                    <a:outerShdw dist="23000" dir="5400000" rotWithShape="0">
                      <a:srgbClr val="808080">
                        <a:alpha val="34999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4" name="Straight Arrow Connector 936"/>
                  <p:cNvSpPr>
                    <a:spLocks noChangeShapeType="1"/>
                  </p:cNvSpPr>
                  <p:nvPr/>
                </p:nvSpPr>
                <p:spPr bwMode="auto">
                  <a:xfrm>
                    <a:off x="10781" y="32481"/>
                    <a:ext cx="21236" cy="3480"/>
                  </a:xfrm>
                  <a:prstGeom prst="straightConnector1">
                    <a:avLst/>
                  </a:prstGeom>
                  <a:noFill/>
                  <a:ln w="19050">
                    <a:solidFill>
                      <a:srgbClr val="C0504D"/>
                    </a:solidFill>
                    <a:round/>
                    <a:headEnd/>
                    <a:tailEnd type="arrow" w="med" len="med"/>
                  </a:ln>
                  <a:effectLst>
                    <a:outerShdw dist="23000" dir="5400000" rotWithShape="0">
                      <a:srgbClr val="808080">
                        <a:alpha val="34999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5" name="Straight Arrow Connector 937"/>
                  <p:cNvSpPr>
                    <a:spLocks noChangeShapeType="1"/>
                  </p:cNvSpPr>
                  <p:nvPr/>
                </p:nvSpPr>
                <p:spPr bwMode="auto">
                  <a:xfrm>
                    <a:off x="9826" y="9212"/>
                    <a:ext cx="0" cy="11600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C0504D"/>
                    </a:solidFill>
                    <a:round/>
                    <a:headEnd type="diamond" w="med" len="med"/>
                    <a:tailEnd type="triangle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29" name="Rectangle 47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58139" cy="40875"/>
                </a:xfrm>
                <a:prstGeom prst="rect">
                  <a:avLst/>
                </a:prstGeom>
                <a:noFill/>
                <a:ln w="25400">
                  <a:solidFill>
                    <a:srgbClr val="92D05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8" name="Group 7"/>
            <p:cNvGrpSpPr/>
            <p:nvPr/>
          </p:nvGrpSpPr>
          <p:grpSpPr>
            <a:xfrm>
              <a:off x="5249257" y="658578"/>
              <a:ext cx="3513743" cy="3837222"/>
              <a:chOff x="5249257" y="658578"/>
              <a:chExt cx="3513743" cy="3837222"/>
            </a:xfrm>
          </p:grpSpPr>
          <p:pic>
            <p:nvPicPr>
              <p:cNvPr id="19463" name="Picture 6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715001" y="658578"/>
                <a:ext cx="3047999" cy="38372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3" name="Straight Arrow Connector 2"/>
              <p:cNvCxnSpPr/>
              <p:nvPr/>
            </p:nvCxnSpPr>
            <p:spPr bwMode="auto">
              <a:xfrm>
                <a:off x="5249257" y="2246190"/>
                <a:ext cx="1921501" cy="203853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" name="Straight Arrow Connector 5"/>
              <p:cNvCxnSpPr/>
              <p:nvPr/>
            </p:nvCxnSpPr>
            <p:spPr bwMode="auto">
              <a:xfrm flipV="1">
                <a:off x="5249257" y="876542"/>
                <a:ext cx="1921501" cy="37417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29668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2385"/>
            <a:ext cx="8064500" cy="874915"/>
          </a:xfrm>
        </p:spPr>
        <p:txBody>
          <a:bodyPr/>
          <a:lstStyle/>
          <a:p>
            <a:r>
              <a:rPr lang="en-US" dirty="0" smtClean="0"/>
              <a:t>Development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8758" y="1701800"/>
            <a:ext cx="7811542" cy="51562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Inadequate revenue to finance physical and social services. </a:t>
            </a:r>
          </a:p>
          <a:p>
            <a:r>
              <a:rPr lang="en-US" dirty="0"/>
              <a:t>Inadequate manpower due to limited wage bill(at 57%) –this affects physical planning control </a:t>
            </a:r>
            <a:endParaRPr lang="en-US" dirty="0" smtClean="0"/>
          </a:p>
          <a:p>
            <a:r>
              <a:rPr lang="en-US" dirty="0" smtClean="0"/>
              <a:t>Perceived double taxation from property rates by the Municipal Council  vs rental tax by URA</a:t>
            </a:r>
            <a:endParaRPr lang="en-US" dirty="0"/>
          </a:p>
          <a:p>
            <a:r>
              <a:rPr lang="en-US" dirty="0" smtClean="0"/>
              <a:t>Pressure on existing road infrastructure from </a:t>
            </a:r>
            <a:r>
              <a:rPr lang="en-US" dirty="0"/>
              <a:t>settlements and industrial </a:t>
            </a:r>
            <a:r>
              <a:rPr lang="en-US" dirty="0" smtClean="0"/>
              <a:t>development</a:t>
            </a:r>
          </a:p>
          <a:p>
            <a:r>
              <a:rPr lang="en-US" dirty="0">
                <a:solidFill>
                  <a:schemeClr val="tx1"/>
                </a:solidFill>
              </a:rPr>
              <a:t>Informal settlement with both high &amp; low quality housing. </a:t>
            </a:r>
          </a:p>
          <a:p>
            <a:r>
              <a:rPr lang="en-US" dirty="0" smtClean="0"/>
              <a:t>No </a:t>
            </a:r>
            <a:r>
              <a:rPr lang="en-US" dirty="0"/>
              <a:t>public vocational and tertiary institutions  </a:t>
            </a:r>
            <a:endParaRPr lang="en-US" dirty="0" smtClean="0"/>
          </a:p>
          <a:p>
            <a:r>
              <a:rPr lang="en-US" dirty="0">
                <a:solidFill>
                  <a:schemeClr val="tx1"/>
                </a:solidFill>
              </a:rPr>
              <a:t>Illegal encroachment of public land (</a:t>
            </a:r>
            <a:r>
              <a:rPr lang="en-US" dirty="0" err="1">
                <a:solidFill>
                  <a:schemeClr val="tx1"/>
                </a:solidFill>
              </a:rPr>
              <a:t>Kasokoso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Kitto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Namataba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Bukasa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etc</a:t>
            </a:r>
            <a:r>
              <a:rPr lang="en-US" dirty="0" smtClean="0">
                <a:solidFill>
                  <a:schemeClr val="tx1"/>
                </a:solidFill>
              </a:rPr>
              <a:t>).</a:t>
            </a:r>
          </a:p>
          <a:p>
            <a:r>
              <a:rPr lang="en-US" dirty="0">
                <a:solidFill>
                  <a:schemeClr val="tx1"/>
                </a:solidFill>
              </a:rPr>
              <a:t>Land values are on an irreversible increasing trend. This situation will have costly implications to future infrastructure development(</a:t>
            </a:r>
            <a:r>
              <a:rPr lang="en-US" dirty="0" err="1">
                <a:solidFill>
                  <a:schemeClr val="tx1"/>
                </a:solidFill>
              </a:rPr>
              <a:t>i.e</a:t>
            </a:r>
            <a:r>
              <a:rPr lang="en-US" dirty="0">
                <a:solidFill>
                  <a:schemeClr val="tx1"/>
                </a:solidFill>
              </a:rPr>
              <a:t> compensation values </a:t>
            </a:r>
            <a:r>
              <a:rPr lang="en-US" dirty="0" smtClean="0">
                <a:solidFill>
                  <a:schemeClr val="tx1"/>
                </a:solidFill>
              </a:rPr>
              <a:t>for resettlement).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Inadequate health centers and essential medicines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93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07" y="0"/>
            <a:ext cx="4089785" cy="3355595"/>
          </a:xfrm>
        </p:spPr>
      </p:pic>
      <p:pic>
        <p:nvPicPr>
          <p:cNvPr id="9" name="Content Placeholder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98" y="3802902"/>
            <a:ext cx="4102276" cy="3076707"/>
          </a:xfrm>
          <a:prstGeom prst="rect">
            <a:avLst/>
          </a:prstGeom>
        </p:spPr>
      </p:pic>
      <p:pic>
        <p:nvPicPr>
          <p:cNvPr id="10" name="Content Placeholder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0"/>
            <a:ext cx="4628866" cy="3355595"/>
          </a:xfrm>
          <a:prstGeom prst="rect">
            <a:avLst/>
          </a:prstGeom>
        </p:spPr>
      </p:pic>
      <p:pic>
        <p:nvPicPr>
          <p:cNvPr id="11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802902"/>
            <a:ext cx="4648200" cy="3055098"/>
          </a:xfrm>
        </p:spPr>
      </p:pic>
      <p:sp>
        <p:nvSpPr>
          <p:cNvPr id="12" name="Flowchart: Punched Tape 11"/>
          <p:cNvSpPr/>
          <p:nvPr/>
        </p:nvSpPr>
        <p:spPr>
          <a:xfrm>
            <a:off x="1295400" y="3355596"/>
            <a:ext cx="6248400" cy="447306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Disjointed incrementalism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66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44583" y="5695406"/>
            <a:ext cx="79160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Kireka</a:t>
            </a:r>
            <a:r>
              <a:rPr lang="en-US" b="1" dirty="0"/>
              <a:t> B, C, D and </a:t>
            </a:r>
            <a:r>
              <a:rPr lang="en-US" b="1" dirty="0" err="1"/>
              <a:t>Kasokoso</a:t>
            </a:r>
            <a:r>
              <a:rPr lang="en-US" b="1" dirty="0"/>
              <a:t> residential areas; </a:t>
            </a:r>
            <a:endParaRPr lang="en-US" dirty="0"/>
          </a:p>
          <a:p>
            <a:r>
              <a:rPr lang="en-US" dirty="0"/>
              <a:t> Organic growth on very prime and central location within proximity of KCCA </a:t>
            </a:r>
          </a:p>
          <a:p>
            <a:r>
              <a:rPr lang="en-US" dirty="0"/>
              <a:t> </a:t>
            </a:r>
            <a:r>
              <a:rPr lang="en-US" dirty="0" smtClean="0"/>
              <a:t>Inadequate </a:t>
            </a:r>
            <a:r>
              <a:rPr lang="en-US" dirty="0"/>
              <a:t>infrastructural development </a:t>
            </a:r>
            <a:r>
              <a:rPr lang="en-US" dirty="0" smtClean="0"/>
              <a:t>and services(sanitation, solid waste, connectivity, security, informalities,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11" y="822960"/>
            <a:ext cx="8085909" cy="470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2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44583" y="5695406"/>
            <a:ext cx="7916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Kireka</a:t>
            </a:r>
            <a:r>
              <a:rPr lang="en-US" b="1" dirty="0"/>
              <a:t> </a:t>
            </a:r>
            <a:r>
              <a:rPr lang="en-US" b="1" dirty="0" smtClean="0"/>
              <a:t>Farmers Market </a:t>
            </a:r>
            <a:endParaRPr lang="en-US" dirty="0"/>
          </a:p>
          <a:p>
            <a:r>
              <a:rPr lang="en-US" dirty="0"/>
              <a:t> </a:t>
            </a:r>
            <a:r>
              <a:rPr lang="en-US" dirty="0" smtClean="0"/>
              <a:t>Informality has compromised existing infrastructure </a:t>
            </a:r>
            <a:r>
              <a:rPr lang="en-US" dirty="0" err="1" smtClean="0"/>
              <a:t>e.g</a:t>
            </a:r>
            <a:r>
              <a:rPr lang="en-US" dirty="0" smtClean="0"/>
              <a:t> Railway and roads   </a:t>
            </a:r>
            <a:endParaRPr lang="en-US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47" y="347798"/>
            <a:ext cx="768096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37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8" name="Rectangle 2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DEVELOPMENT CHALLENGES CONT’D-ROAD 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SAFETY</a:t>
            </a:r>
          </a:p>
        </p:txBody>
      </p:sp>
      <p:sp>
        <p:nvSpPr>
          <p:cNvPr id="1048599" name="Rectangle 5"/>
          <p:cNvSpPr/>
          <p:nvPr/>
        </p:nvSpPr>
        <p:spPr>
          <a:xfrm>
            <a:off x="0" y="778852"/>
            <a:ext cx="8778240" cy="30008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GB" sz="2400" b="1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Intersections</a:t>
            </a:r>
            <a:endParaRPr lang="en-US" sz="2400" dirty="0" smtClean="0"/>
          </a:p>
          <a:p>
            <a:pPr algn="just">
              <a:lnSpc>
                <a:spcPct val="115000"/>
              </a:lnSpc>
            </a:pPr>
            <a:r>
              <a:rPr lang="en-GB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Traditional 3 or 4 arm intersections that are unsafe due to many conflict zones.   Causing traffic jam</a:t>
            </a:r>
          </a:p>
          <a:p>
            <a:endParaRPr lang="en-GB" sz="24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GB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Road </a:t>
            </a:r>
            <a:r>
              <a:rPr lang="en-GB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Sections.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en-GB" b="1" dirty="0">
                <a:latin typeface="Times New Roman" panose="02020603050405020304" pitchFamily="18" charset="0"/>
                <a:ea typeface="Calibri" panose="020F0502020204030204" pitchFamily="34" charset="0"/>
              </a:rPr>
              <a:t>Major Roads have many un-controlled local area access roads  causing jams due to frequent traffic flow interruptions . </a:t>
            </a: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en-GB" b="1" dirty="0">
                <a:latin typeface="Times New Roman" panose="02020603050405020304" pitchFamily="18" charset="0"/>
                <a:ea typeface="Calibri" panose="020F0502020204030204" pitchFamily="34" charset="0"/>
              </a:rPr>
              <a:t>Roads lack vehicle stop areas to </a:t>
            </a:r>
            <a:r>
              <a:rPr lang="en-GB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curtail </a:t>
            </a:r>
            <a:r>
              <a:rPr lang="en-GB" b="1" dirty="0">
                <a:latin typeface="Times New Roman" panose="02020603050405020304" pitchFamily="18" charset="0"/>
                <a:ea typeface="Calibri" panose="020F0502020204030204" pitchFamily="34" charset="0"/>
              </a:rPr>
              <a:t>vehicles stoppages within the carriageway, </a:t>
            </a:r>
            <a:r>
              <a:rPr lang="en-GB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road </a:t>
            </a:r>
            <a:r>
              <a:rPr lang="en-GB" b="1" dirty="0">
                <a:latin typeface="Times New Roman" panose="02020603050405020304" pitchFamily="18" charset="0"/>
                <a:ea typeface="Calibri" panose="020F0502020204030204" pitchFamily="34" charset="0"/>
              </a:rPr>
              <a:t>section </a:t>
            </a:r>
            <a:r>
              <a:rPr lang="en-GB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narrows </a:t>
            </a:r>
            <a:r>
              <a:rPr lang="en-GB" b="1" dirty="0">
                <a:latin typeface="Times New Roman" panose="02020603050405020304" pitchFamily="18" charset="0"/>
                <a:ea typeface="Calibri" panose="020F0502020204030204" pitchFamily="34" charset="0"/>
              </a:rPr>
              <a:t>reducing clearance for passing vehicles. 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085" y="4004527"/>
            <a:ext cx="3304900" cy="27448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985" y="3779672"/>
            <a:ext cx="4833256" cy="296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02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714895"/>
          </a:xfrm>
        </p:spPr>
        <p:txBody>
          <a:bodyPr>
            <a:normAutofit/>
          </a:bodyPr>
          <a:lstStyle/>
          <a:p>
            <a:r>
              <a:rPr lang="en-US" sz="2000" cap="none" dirty="0" smtClean="0"/>
              <a:t>Snapshot of traffic jam(</a:t>
            </a:r>
            <a:r>
              <a:rPr lang="en-US" sz="2000" cap="none" dirty="0" err="1" smtClean="0"/>
              <a:t>Naalya</a:t>
            </a:r>
            <a:r>
              <a:rPr lang="en-US" sz="2000" cap="none" dirty="0" smtClean="0"/>
              <a:t>, </a:t>
            </a:r>
            <a:r>
              <a:rPr lang="en-US" sz="2000" cap="none" dirty="0" err="1" smtClean="0"/>
              <a:t>Kyaliwajjala</a:t>
            </a:r>
            <a:r>
              <a:rPr lang="en-US" sz="2000" cap="none" dirty="0" smtClean="0"/>
              <a:t>, </a:t>
            </a:r>
            <a:r>
              <a:rPr lang="en-US" sz="2000" cap="none" dirty="0" err="1" smtClean="0"/>
              <a:t>Najjeera</a:t>
            </a:r>
            <a:r>
              <a:rPr lang="en-US" sz="2000" cap="none" dirty="0" smtClean="0"/>
              <a:t>, </a:t>
            </a:r>
            <a:r>
              <a:rPr lang="en-US" sz="2000" cap="none" dirty="0" err="1" smtClean="0"/>
              <a:t>Bweyogerere</a:t>
            </a:r>
            <a:endParaRPr lang="en-US" sz="2000" cap="non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090" y="3317477"/>
            <a:ext cx="4034515" cy="31481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486" y="940232"/>
            <a:ext cx="3713119" cy="23772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04" y="3559772"/>
            <a:ext cx="3676533" cy="29058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58" y="931933"/>
            <a:ext cx="3786728" cy="298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40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8" name="Rectangle 2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DEVELOPMENT CHALLENGES CONT’D-ROAD SAFETY</a:t>
            </a:r>
          </a:p>
        </p:txBody>
      </p:sp>
      <p:sp>
        <p:nvSpPr>
          <p:cNvPr id="1048599" name="Rectangle 5"/>
          <p:cNvSpPr/>
          <p:nvPr/>
        </p:nvSpPr>
        <p:spPr>
          <a:xfrm>
            <a:off x="0" y="778852"/>
            <a:ext cx="5486399" cy="14727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u="sng" dirty="0" smtClean="0"/>
              <a:t>Current road network is 292 </a:t>
            </a:r>
            <a:r>
              <a:rPr lang="en-US" sz="2400" u="sng" dirty="0" err="1" smtClean="0"/>
              <a:t>Kms</a:t>
            </a:r>
            <a:endParaRPr lang="en-US" sz="2400" u="sng" dirty="0" smtClean="0"/>
          </a:p>
          <a:p>
            <a:pPr algn="just">
              <a:lnSpc>
                <a:spcPct val="115000"/>
              </a:lnSpc>
            </a:pPr>
            <a:r>
              <a:rPr lang="en-GB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50 Km is single sealed: </a:t>
            </a:r>
            <a:r>
              <a:rPr lang="en-GB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Posing </a:t>
            </a:r>
            <a:r>
              <a:rPr lang="en-GB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GB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ustainability challenges </a:t>
            </a:r>
            <a:r>
              <a:rPr lang="en-GB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especially with current traffic and heavy vehicles. </a:t>
            </a:r>
            <a:r>
              <a:rPr lang="en-GB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Asphalt pavement is preferred(see next slide) </a:t>
            </a:r>
            <a:endParaRPr lang="en-GB" sz="2400" b="1" i="1" u="sng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434" y="778852"/>
            <a:ext cx="3435531" cy="33697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54" y="3252651"/>
            <a:ext cx="4415246" cy="32395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70" y="2251562"/>
            <a:ext cx="3488584" cy="19938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2969" y="4312502"/>
            <a:ext cx="37890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Most  roads within the </a:t>
            </a:r>
            <a:r>
              <a:rPr lang="en-US" dirty="0"/>
              <a:t>municipality </a:t>
            </a:r>
            <a:r>
              <a:rPr lang="en-US" dirty="0" smtClean="0"/>
              <a:t>are </a:t>
            </a:r>
            <a:r>
              <a:rPr lang="en-US" dirty="0"/>
              <a:t>highly trafficked which </a:t>
            </a:r>
            <a:r>
              <a:rPr lang="en-US" dirty="0" smtClean="0"/>
              <a:t>cause pressure on existing network. This is because all the central government roads which go through the municipality are highly trafficked. </a:t>
            </a:r>
          </a:p>
          <a:p>
            <a:r>
              <a:rPr lang="en-US" b="1" i="1" dirty="0" smtClean="0">
                <a:solidFill>
                  <a:schemeClr val="accent5"/>
                </a:solidFill>
              </a:rPr>
              <a:t>Periodic maintenance is Ugx1.2m per km</a:t>
            </a:r>
            <a:endParaRPr lang="en-US" b="1" i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10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683902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Difference between Surface dressing and Asphalt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pavement</a:t>
            </a:r>
            <a:endParaRPr lang="en-US" sz="2000" dirty="0"/>
          </a:p>
        </p:txBody>
      </p:sp>
      <p:sp>
        <p:nvSpPr>
          <p:cNvPr id="3" name="Text Placeholder 4"/>
          <p:cNvSpPr txBox="1">
            <a:spLocks/>
          </p:cNvSpPr>
          <p:nvPr/>
        </p:nvSpPr>
        <p:spPr>
          <a:xfrm>
            <a:off x="1123788" y="1146516"/>
            <a:ext cx="3135086" cy="452227"/>
          </a:xfrm>
          <a:prstGeom prst="rect">
            <a:avLst/>
          </a:prstGeom>
        </p:spPr>
        <p:txBody>
          <a:bodyPr/>
          <a:lstStyle>
            <a:lvl1pPr marL="2286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Surface Dressing</a:t>
            </a:r>
            <a:endParaRPr lang="en-US" dirty="0"/>
          </a:p>
        </p:txBody>
      </p:sp>
      <p:pic>
        <p:nvPicPr>
          <p:cNvPr id="4" name="Content Placeholder 8"/>
          <p:cNvPicPr>
            <a:picLocks/>
          </p:cNvPicPr>
          <p:nvPr/>
        </p:nvPicPr>
        <p:blipFill rotWithShape="1">
          <a:blip r:embed="rId2"/>
          <a:srcRect l="27991" t="51284" r="33119" b="31053"/>
          <a:stretch/>
        </p:blipFill>
        <p:spPr bwMode="auto">
          <a:xfrm>
            <a:off x="907110" y="1537358"/>
            <a:ext cx="4501757" cy="10554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860380" y="2722006"/>
            <a:ext cx="3848519" cy="4823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i="1" dirty="0">
                <a:solidFill>
                  <a:prstClr val="black"/>
                </a:solidFill>
              </a:rPr>
              <a:t>Cost Per Km </a:t>
            </a:r>
            <a:r>
              <a:rPr lang="en-US" b="1" i="1" dirty="0" err="1">
                <a:solidFill>
                  <a:prstClr val="black"/>
                </a:solidFill>
              </a:rPr>
              <a:t>Ug</a:t>
            </a:r>
            <a:r>
              <a:rPr lang="en-US" b="1" i="1" dirty="0">
                <a:solidFill>
                  <a:prstClr val="black"/>
                </a:solidFill>
              </a:rPr>
              <a:t>. </a:t>
            </a:r>
            <a:r>
              <a:rPr lang="en-US" b="1" i="1" dirty="0" err="1">
                <a:solidFill>
                  <a:prstClr val="black"/>
                </a:solidFill>
              </a:rPr>
              <a:t>Shs</a:t>
            </a:r>
            <a:r>
              <a:rPr lang="en-US" b="1" i="1" dirty="0">
                <a:solidFill>
                  <a:prstClr val="black"/>
                </a:solidFill>
              </a:rPr>
              <a:t>. 650,000,000</a:t>
            </a:r>
            <a:r>
              <a:rPr lang="en-US" b="1" i="1" dirty="0" smtClean="0">
                <a:solidFill>
                  <a:prstClr val="black"/>
                </a:solidFill>
              </a:rPr>
              <a:t>/=</a:t>
            </a:r>
          </a:p>
          <a:p>
            <a:pPr lvl="0" algn="ctr"/>
            <a:r>
              <a:rPr lang="en-US" b="1" i="1" dirty="0" smtClean="0">
                <a:solidFill>
                  <a:prstClr val="black"/>
                </a:solidFill>
              </a:rPr>
              <a:t>(currently being used by KIRA)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27991" t="68378" r="33119" b="14339"/>
          <a:stretch/>
        </p:blipFill>
        <p:spPr bwMode="auto">
          <a:xfrm>
            <a:off x="729703" y="3416940"/>
            <a:ext cx="4501757" cy="11220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/>
          <p:cNvSpPr/>
          <p:nvPr/>
        </p:nvSpPr>
        <p:spPr>
          <a:xfrm>
            <a:off x="729703" y="4539019"/>
            <a:ext cx="4240404" cy="5628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/>
              <a:t>Cost Per Km </a:t>
            </a:r>
            <a:r>
              <a:rPr lang="en-US" b="1" i="1" dirty="0" err="1"/>
              <a:t>Ug</a:t>
            </a:r>
            <a:r>
              <a:rPr lang="en-US" b="1" i="1" dirty="0"/>
              <a:t>. </a:t>
            </a:r>
            <a:r>
              <a:rPr lang="en-US" b="1" i="1" dirty="0" err="1"/>
              <a:t>Shs</a:t>
            </a:r>
            <a:r>
              <a:rPr lang="en-US" b="1" i="1" dirty="0"/>
              <a:t>. 1,732,182,909/=</a:t>
            </a:r>
            <a:endParaRPr lang="en-US" dirty="0"/>
          </a:p>
        </p:txBody>
      </p:sp>
      <p:pic>
        <p:nvPicPr>
          <p:cNvPr id="8" name="Picture 7" descr="C:\Users\Shemmie\Desktop\KUNGU ROAD PICS\IMG_20181219_17572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7099" y="5101827"/>
            <a:ext cx="2484192" cy="175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Placeholder 6"/>
          <p:cNvSpPr txBox="1">
            <a:spLocks/>
          </p:cNvSpPr>
          <p:nvPr/>
        </p:nvSpPr>
        <p:spPr>
          <a:xfrm>
            <a:off x="5716861" y="1085131"/>
            <a:ext cx="3427139" cy="452227"/>
          </a:xfrm>
          <a:prstGeom prst="rect">
            <a:avLst/>
          </a:prstGeom>
        </p:spPr>
        <p:txBody>
          <a:bodyPr/>
          <a:lstStyle>
            <a:lvl1pPr marL="2286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Asphalt Pavement(</a:t>
            </a:r>
            <a:r>
              <a:rPr lang="en-US" b="1" i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preferred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0" name="Content Placeholder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6480" y="1971003"/>
            <a:ext cx="1896020" cy="12436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8825" y="3371559"/>
            <a:ext cx="2231329" cy="17038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716861" y="5363110"/>
            <a:ext cx="3023293" cy="11605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b="1" i="1" dirty="0">
                <a:solidFill>
                  <a:prstClr val="black"/>
                </a:solidFill>
              </a:rPr>
              <a:t>Cost Per Km </a:t>
            </a:r>
            <a:r>
              <a:rPr lang="en-US" b="1" i="1" dirty="0" err="1">
                <a:solidFill>
                  <a:prstClr val="black"/>
                </a:solidFill>
              </a:rPr>
              <a:t>Ug</a:t>
            </a:r>
            <a:r>
              <a:rPr lang="en-US" b="1" i="1" dirty="0">
                <a:solidFill>
                  <a:prstClr val="black"/>
                </a:solidFill>
              </a:rPr>
              <a:t>. </a:t>
            </a:r>
            <a:r>
              <a:rPr lang="en-US" b="1" i="1" dirty="0" err="1">
                <a:solidFill>
                  <a:prstClr val="black"/>
                </a:solidFill>
              </a:rPr>
              <a:t>Shs</a:t>
            </a:r>
            <a:r>
              <a:rPr lang="en-US" b="1" i="1" dirty="0">
                <a:solidFill>
                  <a:prstClr val="black"/>
                </a:solidFill>
              </a:rPr>
              <a:t>. </a:t>
            </a:r>
            <a:r>
              <a:rPr lang="en-US" b="1" i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2,918,728,202</a:t>
            </a:r>
            <a:r>
              <a:rPr lang="en-US" b="1" i="1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/= without drainage, walk ways and street lights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82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Roads –inadequate road equipment; what </a:t>
            </a:r>
            <a:r>
              <a:rPr lang="en-US" sz="3600" dirty="0" err="1" smtClean="0"/>
              <a:t>kira</a:t>
            </a:r>
            <a:r>
              <a:rPr lang="en-US" sz="3600" dirty="0" smtClean="0"/>
              <a:t> mc has</a:t>
            </a:r>
            <a:endParaRPr lang="en-US" sz="36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9780703"/>
              </p:ext>
            </p:extLst>
          </p:nvPr>
        </p:nvGraphicFramePr>
        <p:xfrm>
          <a:off x="1524000" y="1397000"/>
          <a:ext cx="7048500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0710">
                  <a:extLst>
                    <a:ext uri="{9D8B030D-6E8A-4147-A177-3AD203B41FA5}">
                      <a16:colId xmlns:a16="http://schemas.microsoft.com/office/drawing/2014/main" val="2214236852"/>
                    </a:ext>
                  </a:extLst>
                </a:gridCol>
                <a:gridCol w="3057099">
                  <a:extLst>
                    <a:ext uri="{9D8B030D-6E8A-4147-A177-3AD203B41FA5}">
                      <a16:colId xmlns:a16="http://schemas.microsoft.com/office/drawing/2014/main" val="831246494"/>
                    </a:ext>
                  </a:extLst>
                </a:gridCol>
                <a:gridCol w="846161">
                  <a:extLst>
                    <a:ext uri="{9D8B030D-6E8A-4147-A177-3AD203B41FA5}">
                      <a16:colId xmlns:a16="http://schemas.microsoft.com/office/drawing/2014/main" val="1138844442"/>
                    </a:ext>
                  </a:extLst>
                </a:gridCol>
                <a:gridCol w="2294530">
                  <a:extLst>
                    <a:ext uri="{9D8B030D-6E8A-4147-A177-3AD203B41FA5}">
                      <a16:colId xmlns:a16="http://schemas.microsoft.com/office/drawing/2014/main" val="3544244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No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Description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Qty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Year of acquisition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5483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Motor Grader</a:t>
                      </a:r>
                      <a:endParaRPr lang="en-US" sz="28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800" dirty="0" smtClean="0"/>
                        <a:t>01            2007</a:t>
                      </a:r>
                      <a:endParaRPr lang="en-U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62888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2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Wheel Loader</a:t>
                      </a:r>
                      <a:endParaRPr lang="en-US" sz="28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800" dirty="0" smtClean="0"/>
                        <a:t>01            2009</a:t>
                      </a:r>
                      <a:endParaRPr lang="en-U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27067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3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Ped</a:t>
                      </a:r>
                      <a:r>
                        <a:rPr lang="en-US" sz="2800" dirty="0" smtClean="0"/>
                        <a:t> Roller</a:t>
                      </a:r>
                      <a:endParaRPr lang="en-US" sz="28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800" dirty="0" smtClean="0"/>
                        <a:t>01            2017</a:t>
                      </a:r>
                      <a:endParaRPr lang="en-U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54217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4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Pick-up</a:t>
                      </a:r>
                      <a:endParaRPr lang="en-US" sz="28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800" dirty="0" smtClean="0"/>
                        <a:t>01            2018</a:t>
                      </a:r>
                      <a:endParaRPr lang="en-U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605479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05970" y="5186149"/>
            <a:ext cx="5568287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Most of the above are old, in poor mechanical state with high maintenance costs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9490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Roads –inadequate road equipment pictures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5662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73013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Background-cont’d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" y="1112520"/>
            <a:ext cx="8397240" cy="556260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0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Kira started as a </a:t>
            </a:r>
            <a:r>
              <a:rPr lang="en-US" sz="30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Town Council </a:t>
            </a:r>
            <a:r>
              <a:rPr lang="en-US" sz="30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 </a:t>
            </a:r>
            <a:r>
              <a:rPr lang="en-US" sz="30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July 2003</a:t>
            </a:r>
            <a:endParaRPr lang="en-US" sz="3000" b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30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It was elevated to a </a:t>
            </a:r>
            <a:r>
              <a:rPr lang="en-US" sz="30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Municipality </a:t>
            </a:r>
            <a:r>
              <a:rPr lang="en-US" sz="30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status in </a:t>
            </a:r>
            <a:r>
              <a:rPr lang="en-US" sz="30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September 2015; operationalized July 2016</a:t>
            </a:r>
            <a:endParaRPr lang="en-US" sz="3000" b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3000" b="1" dirty="0" smtClean="0">
                <a:ln w="0"/>
                <a:solidFill>
                  <a:srgbClr val="D6009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Bordered </a:t>
            </a:r>
            <a:r>
              <a:rPr lang="en-GB" sz="3000" b="1" dirty="0">
                <a:ln w="0"/>
                <a:solidFill>
                  <a:srgbClr val="D6009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by </a:t>
            </a:r>
            <a:r>
              <a:rPr lang="en-GB" sz="3000" b="1" dirty="0" err="1">
                <a:ln w="0"/>
                <a:solidFill>
                  <a:srgbClr val="D6009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Mukono</a:t>
            </a:r>
            <a:r>
              <a:rPr lang="en-GB" sz="3000" b="1" dirty="0">
                <a:ln w="0"/>
                <a:solidFill>
                  <a:srgbClr val="D6009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MC, </a:t>
            </a:r>
            <a:r>
              <a:rPr lang="en-GB" sz="3000" b="1" dirty="0" err="1">
                <a:ln w="0"/>
                <a:solidFill>
                  <a:srgbClr val="D6009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Kasangati</a:t>
            </a:r>
            <a:r>
              <a:rPr lang="en-GB" sz="3000" b="1" dirty="0">
                <a:ln w="0"/>
                <a:solidFill>
                  <a:srgbClr val="D6009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TC and Kampala City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30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Made up of three (3) Divisions, </a:t>
            </a:r>
            <a:r>
              <a:rPr lang="en-US" sz="30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six (6) </a:t>
            </a:r>
            <a:r>
              <a:rPr lang="en-US" sz="30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Wards and </a:t>
            </a:r>
            <a:r>
              <a:rPr lang="en-US" sz="30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fifty four (54) </a:t>
            </a:r>
            <a:r>
              <a:rPr lang="en-US" sz="30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Cells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30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Population: </a:t>
            </a:r>
            <a:r>
              <a:rPr lang="en-US" sz="3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434,200 (UBOS,2019)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3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Population growth rate 10.44%(national average is 3.26% per annum)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3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Population density 3,324 persons per km</a:t>
            </a:r>
            <a:r>
              <a:rPr lang="en-US" sz="3000" b="1" baseline="30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  </a:t>
            </a:r>
            <a:endParaRPr lang="en-GB" sz="3000" b="1" baseline="30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>
              <a:buNone/>
            </a:pPr>
            <a:r>
              <a:rPr lang="en-US" dirty="0" smtClean="0"/>
              <a:t>(NATIONAL AVERAGE IS 183.27 PERSONS PER KM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79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Roads –pictorial of a complete road equipment</a:t>
            </a:r>
            <a:endParaRPr lang="en-US" sz="3600" dirty="0"/>
          </a:p>
        </p:txBody>
      </p:sp>
      <p:pic>
        <p:nvPicPr>
          <p:cNvPr id="3" name="Picture 2"/>
          <p:cNvPicPr/>
          <p:nvPr/>
        </p:nvPicPr>
        <p:blipFill rotWithShape="1">
          <a:blip r:embed="rId2"/>
          <a:srcRect l="34829" t="17664" r="35470" b="13580"/>
          <a:stretch/>
        </p:blipFill>
        <p:spPr bwMode="auto">
          <a:xfrm>
            <a:off x="1123407" y="1476103"/>
            <a:ext cx="6544490" cy="50553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531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cap="none" dirty="0" err="1" smtClean="0"/>
              <a:t>Dev’t</a:t>
            </a:r>
            <a:r>
              <a:rPr lang="en-US" sz="2400" cap="none" dirty="0" smtClean="0"/>
              <a:t> Challenges: Comparative figures with other MCs</a:t>
            </a:r>
            <a:endParaRPr lang="en-US" sz="2400" cap="none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7917865"/>
              </p:ext>
            </p:extLst>
          </p:nvPr>
        </p:nvGraphicFramePr>
        <p:xfrm>
          <a:off x="4935992" y="1128451"/>
          <a:ext cx="3972877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2143675"/>
              </p:ext>
            </p:extLst>
          </p:nvPr>
        </p:nvGraphicFramePr>
        <p:xfrm>
          <a:off x="4935991" y="3827417"/>
          <a:ext cx="4077379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9745303"/>
              </p:ext>
            </p:extLst>
          </p:nvPr>
        </p:nvGraphicFramePr>
        <p:xfrm>
          <a:off x="938758" y="3871651"/>
          <a:ext cx="3892732" cy="2986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072943"/>
              </p:ext>
            </p:extLst>
          </p:nvPr>
        </p:nvGraphicFramePr>
        <p:xfrm>
          <a:off x="938757" y="1128451"/>
          <a:ext cx="3997233" cy="3171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08635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Rectangle 1"/>
          <p:cNvSpPr/>
          <p:nvPr/>
        </p:nvSpPr>
        <p:spPr>
          <a:xfrm>
            <a:off x="736600" y="12665"/>
            <a:ext cx="741998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Dev’t</a:t>
            </a:r>
            <a:r>
              <a:rPr lang="en-US" sz="3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Challenges: Solid </a:t>
            </a:r>
            <a:r>
              <a:rPr lang="en-US" sz="3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waste in Kira </a:t>
            </a:r>
            <a:r>
              <a:rPr lang="en-US" sz="3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MC</a:t>
            </a:r>
            <a:r>
              <a:rPr lang="en-US" sz="135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1350" dirty="0"/>
          </a:p>
        </p:txBody>
      </p:sp>
      <p:sp>
        <p:nvSpPr>
          <p:cNvPr id="1048636" name="Rectangle 3"/>
          <p:cNvSpPr/>
          <p:nvPr/>
        </p:nvSpPr>
        <p:spPr>
          <a:xfrm>
            <a:off x="0" y="3687901"/>
            <a:ext cx="9144000" cy="1015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14313" indent="-214313"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rgbClr val="FF0000"/>
                </a:solidFill>
              </a:rPr>
              <a:t>Currently MOST waste is dumped in non-designated sites.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rgbClr val="FF0000"/>
                </a:solidFill>
              </a:rPr>
              <a:t>Inadequate funding to manage current waste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rgbClr val="FF0000"/>
                </a:solidFill>
              </a:rPr>
              <a:t>Inadequate garbage trucks</a:t>
            </a:r>
          </a:p>
        </p:txBody>
      </p:sp>
      <p:pic>
        <p:nvPicPr>
          <p:cNvPr id="2097165" name="Picture 6" descr="D:\CONSULTANCY\KIRA AND SSABAGABO DOCS\kira photos\Kira photos\IMG_20180507_110740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2588" y="723157"/>
            <a:ext cx="4056018" cy="2843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66" name="Picture 7" descr="D:\CONSULTANCY\KIRA AND SSABAGABO DOCS\kira photos\Kira photos\IMG_20180507_134249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600" y="723157"/>
            <a:ext cx="3645988" cy="28430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105469" y="5349922"/>
            <a:ext cx="6823880" cy="1015663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/>
              <a:t>The Municipality acquired land for management of solid waste. There is need to access funding to develop the land into garbage disposal site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9911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658" y="141085"/>
            <a:ext cx="7633742" cy="963815"/>
          </a:xfrm>
        </p:spPr>
        <p:txBody>
          <a:bodyPr>
            <a:normAutofit/>
          </a:bodyPr>
          <a:lstStyle/>
          <a:p>
            <a:r>
              <a:rPr lang="en-US" sz="3600" cap="none" dirty="0" smtClean="0"/>
              <a:t>Planned Interventions-3 Years</a:t>
            </a:r>
            <a:endParaRPr lang="en-US" sz="3600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100" y="1231900"/>
            <a:ext cx="8305800" cy="5537200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endParaRPr lang="en-US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605390"/>
              </p:ext>
            </p:extLst>
          </p:nvPr>
        </p:nvGraphicFramePr>
        <p:xfrm>
          <a:off x="773611" y="622993"/>
          <a:ext cx="7850777" cy="49179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15509">
                  <a:extLst>
                    <a:ext uri="{9D8B030D-6E8A-4147-A177-3AD203B41FA5}">
                      <a16:colId xmlns:a16="http://schemas.microsoft.com/office/drawing/2014/main" val="2971230692"/>
                    </a:ext>
                  </a:extLst>
                </a:gridCol>
                <a:gridCol w="1345474">
                  <a:extLst>
                    <a:ext uri="{9D8B030D-6E8A-4147-A177-3AD203B41FA5}">
                      <a16:colId xmlns:a16="http://schemas.microsoft.com/office/drawing/2014/main" val="3229064102"/>
                    </a:ext>
                  </a:extLst>
                </a:gridCol>
                <a:gridCol w="1619795">
                  <a:extLst>
                    <a:ext uri="{9D8B030D-6E8A-4147-A177-3AD203B41FA5}">
                      <a16:colId xmlns:a16="http://schemas.microsoft.com/office/drawing/2014/main" val="639948519"/>
                    </a:ext>
                  </a:extLst>
                </a:gridCol>
                <a:gridCol w="1269999">
                  <a:extLst>
                    <a:ext uri="{9D8B030D-6E8A-4147-A177-3AD203B41FA5}">
                      <a16:colId xmlns:a16="http://schemas.microsoft.com/office/drawing/2014/main" val="3997079711"/>
                    </a:ext>
                  </a:extLst>
                </a:gridCol>
              </a:tblGrid>
              <a:tr h="4608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INTERVENTION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QTY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COST PER UNIT(UGX)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TOTAL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extLst>
                  <a:ext uri="{0D108BD9-81ED-4DB2-BD59-A6C34878D82A}">
                    <a16:rowId xmlns:a16="http://schemas.microsoft.com/office/drawing/2014/main" val="2773504674"/>
                  </a:ext>
                </a:extLst>
              </a:tr>
              <a:tr h="23247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ROADS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extLst>
                  <a:ext uri="{0D108BD9-81ED-4DB2-BD59-A6C34878D82A}">
                    <a16:rowId xmlns:a16="http://schemas.microsoft.com/office/drawing/2014/main" val="1681756760"/>
                  </a:ext>
                </a:extLst>
              </a:tr>
              <a:tr h="4608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1. Acquisition of a new caterpillar Grader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     1,800,000,000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1,800,000,000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extLst>
                  <a:ext uri="{0D108BD9-81ED-4DB2-BD59-A6C34878D82A}">
                    <a16:rowId xmlns:a16="http://schemas.microsoft.com/office/drawing/2014/main" val="3334806356"/>
                  </a:ext>
                </a:extLst>
              </a:tr>
              <a:tr h="4608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2. Acquisition of a new 10 Ton </a:t>
                      </a:r>
                      <a:r>
                        <a:rPr lang="en-US" sz="1400" u="none" strike="noStrike" dirty="0" err="1">
                          <a:effectLst/>
                        </a:rPr>
                        <a:t>Vibro</a:t>
                      </a:r>
                      <a:r>
                        <a:rPr lang="en-US" sz="1400" u="none" strike="noStrike" dirty="0">
                          <a:effectLst/>
                        </a:rPr>
                        <a:t> Roller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        590,000,000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   590,000,000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extLst>
                  <a:ext uri="{0D108BD9-81ED-4DB2-BD59-A6C34878D82A}">
                    <a16:rowId xmlns:a16="http://schemas.microsoft.com/office/drawing/2014/main" val="816585306"/>
                  </a:ext>
                </a:extLst>
              </a:tr>
              <a:tr h="4608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3. Acquisition of a water </a:t>
                      </a:r>
                      <a:r>
                        <a:rPr lang="en-US" sz="1400" u="none" strike="noStrike" dirty="0" smtClean="0">
                          <a:effectLst/>
                        </a:rPr>
                        <a:t>bowser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        320,000,000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   320,000,000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extLst>
                  <a:ext uri="{0D108BD9-81ED-4DB2-BD59-A6C34878D82A}">
                    <a16:rowId xmlns:a16="http://schemas.microsoft.com/office/drawing/2014/main" val="4095694324"/>
                  </a:ext>
                </a:extLst>
              </a:tr>
              <a:tr h="4608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4. Acquisition of a Back Hoe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        620,000,000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   620,000,000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extLst>
                  <a:ext uri="{0D108BD9-81ED-4DB2-BD59-A6C34878D82A}">
                    <a16:rowId xmlns:a16="http://schemas.microsoft.com/office/drawing/2014/main" val="516083875"/>
                  </a:ext>
                </a:extLst>
              </a:tr>
              <a:tr h="4608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5. Acquisition of a Bitumen Sprayer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     1,200,000,000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1,200,000,000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extLst>
                  <a:ext uri="{0D108BD9-81ED-4DB2-BD59-A6C34878D82A}">
                    <a16:rowId xmlns:a16="http://schemas.microsoft.com/office/drawing/2014/main" val="561872144"/>
                  </a:ext>
                </a:extLst>
              </a:tr>
              <a:tr h="4608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6. </a:t>
                      </a:r>
                      <a:r>
                        <a:rPr lang="en-US" sz="1400" u="none" strike="noStrike" dirty="0" smtClean="0">
                          <a:effectLst/>
                        </a:rPr>
                        <a:t>Upgrade to USMID standard Roads(</a:t>
                      </a:r>
                      <a:r>
                        <a:rPr lang="en-US" sz="1400" u="none" strike="noStrike" dirty="0" err="1" smtClean="0">
                          <a:effectLst/>
                        </a:rPr>
                        <a:t>Kms</a:t>
                      </a:r>
                      <a:r>
                        <a:rPr lang="en-US" sz="1400" u="none" strike="noStrike" dirty="0">
                          <a:effectLst/>
                        </a:rPr>
                        <a:t>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     </a:t>
                      </a:r>
                      <a:r>
                        <a:rPr lang="en-US" sz="1400" u="none" strike="noStrike" dirty="0" smtClean="0">
                          <a:effectLst/>
                        </a:rPr>
                        <a:t>*4,200,000,000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100,800,000,000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extLst>
                  <a:ext uri="{0D108BD9-81ED-4DB2-BD59-A6C34878D82A}">
                    <a16:rowId xmlns:a16="http://schemas.microsoft.com/office/drawing/2014/main" val="1616309841"/>
                  </a:ext>
                </a:extLst>
              </a:tr>
              <a:tr h="4608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7. Stone Pitching(</a:t>
                      </a:r>
                      <a:r>
                        <a:rPr lang="en-US" sz="1400" u="none" strike="noStrike" dirty="0" err="1">
                          <a:effectLst/>
                        </a:rPr>
                        <a:t>Kms</a:t>
                      </a:r>
                      <a:r>
                        <a:rPr lang="en-US" sz="1400" u="none" strike="noStrike" dirty="0">
                          <a:effectLst/>
                        </a:rPr>
                        <a:t>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80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           72,800,000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5,824,000,000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extLst>
                  <a:ext uri="{0D108BD9-81ED-4DB2-BD59-A6C34878D82A}">
                    <a16:rowId xmlns:a16="http://schemas.microsoft.com/office/drawing/2014/main" val="3195120011"/>
                  </a:ext>
                </a:extLst>
              </a:tr>
              <a:tr h="4608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8. Periodic Maintenance(</a:t>
                      </a:r>
                      <a:r>
                        <a:rPr lang="en-US" sz="1400" u="none" strike="noStrike" dirty="0" err="1">
                          <a:effectLst/>
                        </a:rPr>
                        <a:t>Kms</a:t>
                      </a:r>
                      <a:r>
                        <a:rPr lang="en-US" sz="1400" u="none" strike="noStrike" dirty="0">
                          <a:effectLst/>
                        </a:rPr>
                        <a:t>)-40 </a:t>
                      </a:r>
                      <a:r>
                        <a:rPr lang="en-US" sz="1400" u="none" strike="noStrike" dirty="0" err="1">
                          <a:effectLst/>
                        </a:rPr>
                        <a:t>Kms</a:t>
                      </a:r>
                      <a:r>
                        <a:rPr lang="en-US" sz="1400" u="none" strike="noStrike" dirty="0">
                          <a:effectLst/>
                        </a:rPr>
                        <a:t> per FY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120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           50,000,000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</a:t>
                      </a:r>
                      <a:r>
                        <a:rPr lang="en-US" sz="1400" u="none" strike="noStrike" dirty="0" smtClean="0">
                          <a:effectLst/>
                        </a:rPr>
                        <a:t>6,000,000,000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extLst>
                  <a:ext uri="{0D108BD9-81ED-4DB2-BD59-A6C34878D82A}">
                    <a16:rowId xmlns:a16="http://schemas.microsoft.com/office/drawing/2014/main" val="2334949318"/>
                  </a:ext>
                </a:extLst>
              </a:tr>
              <a:tr h="268808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extLst>
                  <a:ext uri="{0D108BD9-81ED-4DB2-BD59-A6C34878D82A}">
                    <a16:rowId xmlns:a16="http://schemas.microsoft.com/office/drawing/2014/main" val="2769263641"/>
                  </a:ext>
                </a:extLst>
              </a:tr>
              <a:tr h="26880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extLst>
                  <a:ext uri="{0D108BD9-81ED-4DB2-BD59-A6C34878D82A}">
                    <a16:rowId xmlns:a16="http://schemas.microsoft.com/office/drawing/2014/main" val="156087053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41696" y="5540988"/>
            <a:ext cx="5240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*cost includes drainage and solar street lights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48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658" y="141085"/>
            <a:ext cx="7633742" cy="963815"/>
          </a:xfrm>
        </p:spPr>
        <p:txBody>
          <a:bodyPr>
            <a:normAutofit/>
          </a:bodyPr>
          <a:lstStyle/>
          <a:p>
            <a:r>
              <a:rPr lang="en-US" sz="3600" cap="none" dirty="0" smtClean="0"/>
              <a:t>Planned Interventions-3 Years</a:t>
            </a:r>
            <a:endParaRPr lang="en-US" sz="3600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100" y="1231900"/>
            <a:ext cx="8305800" cy="5537200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endParaRPr lang="en-US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5581610"/>
              </p:ext>
            </p:extLst>
          </p:nvPr>
        </p:nvGraphicFramePr>
        <p:xfrm>
          <a:off x="773611" y="622993"/>
          <a:ext cx="7850777" cy="35158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00912">
                  <a:extLst>
                    <a:ext uri="{9D8B030D-6E8A-4147-A177-3AD203B41FA5}">
                      <a16:colId xmlns:a16="http://schemas.microsoft.com/office/drawing/2014/main" val="2971230692"/>
                    </a:ext>
                  </a:extLst>
                </a:gridCol>
                <a:gridCol w="1072255">
                  <a:extLst>
                    <a:ext uri="{9D8B030D-6E8A-4147-A177-3AD203B41FA5}">
                      <a16:colId xmlns:a16="http://schemas.microsoft.com/office/drawing/2014/main" val="3229064102"/>
                    </a:ext>
                  </a:extLst>
                </a:gridCol>
                <a:gridCol w="1042296">
                  <a:extLst>
                    <a:ext uri="{9D8B030D-6E8A-4147-A177-3AD203B41FA5}">
                      <a16:colId xmlns:a16="http://schemas.microsoft.com/office/drawing/2014/main" val="639948519"/>
                    </a:ext>
                  </a:extLst>
                </a:gridCol>
                <a:gridCol w="1335314">
                  <a:extLst>
                    <a:ext uri="{9D8B030D-6E8A-4147-A177-3AD203B41FA5}">
                      <a16:colId xmlns:a16="http://schemas.microsoft.com/office/drawing/2014/main" val="3997079711"/>
                    </a:ext>
                  </a:extLst>
                </a:gridCol>
              </a:tblGrid>
              <a:tr h="39659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INTERVENTION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QTY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COST PER UNIT(UGX)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TOTAL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extLst>
                  <a:ext uri="{0D108BD9-81ED-4DB2-BD59-A6C34878D82A}">
                    <a16:rowId xmlns:a16="http://schemas.microsoft.com/office/drawing/2014/main" val="2773504674"/>
                  </a:ext>
                </a:extLst>
              </a:tr>
              <a:tr h="200523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extLst>
                  <a:ext uri="{0D108BD9-81ED-4DB2-BD59-A6C34878D82A}">
                    <a16:rowId xmlns:a16="http://schemas.microsoft.com/office/drawing/2014/main" val="1681756760"/>
                  </a:ext>
                </a:extLst>
              </a:tr>
              <a:tr h="50354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HEALTH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                       - 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extLst>
                  <a:ext uri="{0D108BD9-81ED-4DB2-BD59-A6C34878D82A}">
                    <a16:rowId xmlns:a16="http://schemas.microsoft.com/office/drawing/2014/main" val="2769263641"/>
                  </a:ext>
                </a:extLst>
              </a:tr>
              <a:tr h="50354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9. Acquisition of garbage trucks(16 ton each)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        800,000,000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2,400,000,000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extLst>
                  <a:ext uri="{0D108BD9-81ED-4DB2-BD59-A6C34878D82A}">
                    <a16:rowId xmlns:a16="http://schemas.microsoft.com/office/drawing/2014/main" val="1560870531"/>
                  </a:ext>
                </a:extLst>
              </a:tr>
              <a:tr h="50354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10. Development of </a:t>
                      </a:r>
                      <a:r>
                        <a:rPr lang="en-US" sz="1400" u="none" strike="noStrike" dirty="0" smtClean="0">
                          <a:effectLst/>
                        </a:rPr>
                        <a:t>the recently acquired 12 </a:t>
                      </a:r>
                      <a:r>
                        <a:rPr lang="en-US" sz="1400" u="none" strike="noStrike" dirty="0">
                          <a:effectLst/>
                        </a:rPr>
                        <a:t>acres of the proposed waste disposal site at </a:t>
                      </a:r>
                      <a:r>
                        <a:rPr lang="en-US" sz="1400" u="none" strike="noStrike" dirty="0" err="1">
                          <a:effectLst/>
                        </a:rPr>
                        <a:t>Menvu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     8,000,000,000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8,000,000,000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extLst>
                  <a:ext uri="{0D108BD9-81ED-4DB2-BD59-A6C34878D82A}">
                    <a16:rowId xmlns:a16="http://schemas.microsoft.com/office/drawing/2014/main" val="2598418953"/>
                  </a:ext>
                </a:extLst>
              </a:tr>
              <a:tr h="50354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11. Construction of </a:t>
                      </a:r>
                      <a:r>
                        <a:rPr lang="en-US" sz="1400" u="none" strike="noStrike" dirty="0" smtClean="0">
                          <a:effectLst/>
                        </a:rPr>
                        <a:t> maternity wings </a:t>
                      </a:r>
                      <a:r>
                        <a:rPr lang="en-US" sz="1400" u="none" strike="noStrike" dirty="0">
                          <a:effectLst/>
                        </a:rPr>
                        <a:t>at all the existing health facilities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 smtClean="0">
                          <a:effectLst/>
                        </a:rPr>
                        <a:t>350,000,000</a:t>
                      </a:r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                       </a:t>
                      </a:r>
                      <a:r>
                        <a:rPr lang="en-US" sz="1400" u="none" strike="noStrike" dirty="0" smtClean="0">
                          <a:effectLst/>
                        </a:rPr>
                        <a:t>1,750,000,000- 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extLst>
                  <a:ext uri="{0D108BD9-81ED-4DB2-BD59-A6C34878D82A}">
                    <a16:rowId xmlns:a16="http://schemas.microsoft.com/office/drawing/2014/main" val="2982723494"/>
                  </a:ext>
                </a:extLst>
              </a:tr>
              <a:tr h="50354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12. Construction of Sewer Lagoons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     5,500,000,000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</a:t>
                      </a:r>
                      <a:r>
                        <a:rPr lang="en-US" sz="1400" u="none" strike="noStrike" dirty="0" smtClean="0">
                          <a:effectLst/>
                        </a:rPr>
                        <a:t>16,500,000,000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extLst>
                  <a:ext uri="{0D108BD9-81ED-4DB2-BD59-A6C34878D82A}">
                    <a16:rowId xmlns:a16="http://schemas.microsoft.com/office/drawing/2014/main" val="2069973065"/>
                  </a:ext>
                </a:extLst>
              </a:tr>
              <a:tr h="200523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extLst>
                  <a:ext uri="{0D108BD9-81ED-4DB2-BD59-A6C34878D82A}">
                    <a16:rowId xmlns:a16="http://schemas.microsoft.com/office/drawing/2014/main" val="885829383"/>
                  </a:ext>
                </a:extLst>
              </a:tr>
              <a:tr h="200523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extLst>
                  <a:ext uri="{0D108BD9-81ED-4DB2-BD59-A6C34878D82A}">
                    <a16:rowId xmlns:a16="http://schemas.microsoft.com/office/drawing/2014/main" val="19423172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100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658" y="141085"/>
            <a:ext cx="7633742" cy="963815"/>
          </a:xfrm>
        </p:spPr>
        <p:txBody>
          <a:bodyPr>
            <a:normAutofit/>
          </a:bodyPr>
          <a:lstStyle/>
          <a:p>
            <a:r>
              <a:rPr lang="en-US" sz="3600" cap="none" dirty="0" smtClean="0"/>
              <a:t>Planned Interventions-3 Years</a:t>
            </a:r>
            <a:endParaRPr lang="en-US" sz="3600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100" y="1231900"/>
            <a:ext cx="8305800" cy="5537200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endParaRPr lang="en-US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2849435"/>
              </p:ext>
            </p:extLst>
          </p:nvPr>
        </p:nvGraphicFramePr>
        <p:xfrm>
          <a:off x="836023" y="783781"/>
          <a:ext cx="7889965" cy="33667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62103">
                  <a:extLst>
                    <a:ext uri="{9D8B030D-6E8A-4147-A177-3AD203B41FA5}">
                      <a16:colId xmlns:a16="http://schemas.microsoft.com/office/drawing/2014/main" val="2971230692"/>
                    </a:ext>
                  </a:extLst>
                </a:gridCol>
                <a:gridCol w="1750252">
                  <a:extLst>
                    <a:ext uri="{9D8B030D-6E8A-4147-A177-3AD203B41FA5}">
                      <a16:colId xmlns:a16="http://schemas.microsoft.com/office/drawing/2014/main" val="3229064102"/>
                    </a:ext>
                  </a:extLst>
                </a:gridCol>
                <a:gridCol w="1258736">
                  <a:extLst>
                    <a:ext uri="{9D8B030D-6E8A-4147-A177-3AD203B41FA5}">
                      <a16:colId xmlns:a16="http://schemas.microsoft.com/office/drawing/2014/main" val="639948519"/>
                    </a:ext>
                  </a:extLst>
                </a:gridCol>
                <a:gridCol w="1118874">
                  <a:extLst>
                    <a:ext uri="{9D8B030D-6E8A-4147-A177-3AD203B41FA5}">
                      <a16:colId xmlns:a16="http://schemas.microsoft.com/office/drawing/2014/main" val="3997079711"/>
                    </a:ext>
                  </a:extLst>
                </a:gridCol>
              </a:tblGrid>
              <a:tr h="16356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INTERVENTION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QTY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COST PER UNIT(UGX)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TOTAL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extLst>
                  <a:ext uri="{0D108BD9-81ED-4DB2-BD59-A6C34878D82A}">
                    <a16:rowId xmlns:a16="http://schemas.microsoft.com/office/drawing/2014/main" val="2773504674"/>
                  </a:ext>
                </a:extLst>
              </a:tr>
              <a:tr h="28511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EDUCATION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                            </a:t>
                      </a:r>
                      <a:r>
                        <a:rPr lang="en-US" sz="1400" u="none" strike="noStrike" dirty="0" smtClean="0">
                          <a:effectLst/>
                        </a:rPr>
                        <a:t> 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extLst>
                  <a:ext uri="{0D108BD9-81ED-4DB2-BD59-A6C34878D82A}">
                    <a16:rowId xmlns:a16="http://schemas.microsoft.com/office/drawing/2014/main" val="885829383"/>
                  </a:ext>
                </a:extLst>
              </a:tr>
              <a:tr h="16356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13. Construction of a resource </a:t>
                      </a:r>
                      <a:r>
                        <a:rPr lang="en-US" sz="1400" u="none" strike="noStrike" dirty="0" smtClean="0">
                          <a:effectLst/>
                        </a:rPr>
                        <a:t>center </a:t>
                      </a:r>
                      <a:r>
                        <a:rPr lang="en-US" sz="1400" u="none" strike="noStrike" dirty="0">
                          <a:effectLst/>
                        </a:rPr>
                        <a:t>at </a:t>
                      </a:r>
                      <a:r>
                        <a:rPr lang="en-US" sz="1400" u="none" strike="noStrike" dirty="0" err="1">
                          <a:effectLst/>
                        </a:rPr>
                        <a:t>Butto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                 500,000,000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   500,000,000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extLst>
                  <a:ext uri="{0D108BD9-81ED-4DB2-BD59-A6C34878D82A}">
                    <a16:rowId xmlns:a16="http://schemas.microsoft.com/office/drawing/2014/main" val="1942317221"/>
                  </a:ext>
                </a:extLst>
              </a:tr>
              <a:tr h="16356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14. Construction of </a:t>
                      </a:r>
                      <a:r>
                        <a:rPr lang="en-US" sz="1400" u="none" strike="noStrike" dirty="0" err="1" smtClean="0">
                          <a:effectLst/>
                        </a:rPr>
                        <a:t>storeyed</a:t>
                      </a:r>
                      <a:r>
                        <a:rPr lang="en-US" sz="1400" u="none" strike="noStrike" dirty="0" smtClean="0">
                          <a:effectLst/>
                        </a:rPr>
                        <a:t> </a:t>
                      </a:r>
                      <a:r>
                        <a:rPr lang="en-US" sz="1400" u="none" strike="noStrike" dirty="0">
                          <a:effectLst/>
                        </a:rPr>
                        <a:t>classroom blocks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              2,500,000,000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7,500,000,000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extLst>
                  <a:ext uri="{0D108BD9-81ED-4DB2-BD59-A6C34878D82A}">
                    <a16:rowId xmlns:a16="http://schemas.microsoft.com/office/drawing/2014/main" val="760547400"/>
                  </a:ext>
                </a:extLst>
              </a:tr>
              <a:tr h="16356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15. Development of a </a:t>
                      </a:r>
                      <a:r>
                        <a:rPr lang="en-US" sz="1400" u="none" strike="noStrike">
                          <a:effectLst/>
                        </a:rPr>
                        <a:t>recreational </a:t>
                      </a:r>
                      <a:r>
                        <a:rPr lang="en-US" sz="1400" u="none" strike="noStrike" smtClean="0">
                          <a:effectLst/>
                        </a:rPr>
                        <a:t>center </a:t>
                      </a:r>
                      <a:r>
                        <a:rPr lang="en-US" sz="1400" u="none" strike="noStrike" dirty="0">
                          <a:effectLst/>
                        </a:rPr>
                        <a:t>at </a:t>
                      </a:r>
                      <a:r>
                        <a:rPr lang="en-US" sz="1400" u="none" strike="noStrike" dirty="0" err="1">
                          <a:effectLst/>
                        </a:rPr>
                        <a:t>Bulindo</a:t>
                      </a:r>
                      <a:r>
                        <a:rPr lang="en-US" sz="1400" u="none" strike="noStrike" dirty="0">
                          <a:effectLst/>
                        </a:rPr>
                        <a:t> Council Land(5 acres)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                 800,000,000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   800,000,000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extLst>
                  <a:ext uri="{0D108BD9-81ED-4DB2-BD59-A6C34878D82A}">
                    <a16:rowId xmlns:a16="http://schemas.microsoft.com/office/drawing/2014/main" val="2520961145"/>
                  </a:ext>
                </a:extLst>
              </a:tr>
              <a:tr h="28511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ADMINISTRATION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                       </a:t>
                      </a:r>
                      <a:r>
                        <a:rPr lang="en-US" sz="1400" u="none" strike="noStrike" dirty="0" smtClean="0">
                          <a:effectLst/>
                        </a:rPr>
                        <a:t> 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extLst>
                  <a:ext uri="{0D108BD9-81ED-4DB2-BD59-A6C34878D82A}">
                    <a16:rowId xmlns:a16="http://schemas.microsoft.com/office/drawing/2014/main" val="2877269692"/>
                  </a:ext>
                </a:extLst>
              </a:tr>
              <a:tr h="16356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16. Completion of </a:t>
                      </a:r>
                      <a:r>
                        <a:rPr lang="en-US" sz="1400" u="none" strike="noStrike" dirty="0" smtClean="0">
                          <a:effectLst/>
                        </a:rPr>
                        <a:t>Municipal Admin </a:t>
                      </a:r>
                      <a:r>
                        <a:rPr lang="en-US" sz="1400" u="none" strike="noStrike" dirty="0">
                          <a:effectLst/>
                        </a:rPr>
                        <a:t>Block and </a:t>
                      </a:r>
                      <a:r>
                        <a:rPr lang="en-US" sz="1400" u="none" strike="noStrike" dirty="0" smtClean="0">
                          <a:effectLst/>
                        </a:rPr>
                        <a:t> Construction of Division </a:t>
                      </a:r>
                      <a:r>
                        <a:rPr lang="en-US" sz="1400" u="none" strike="noStrike" dirty="0">
                          <a:effectLst/>
                        </a:rPr>
                        <a:t>Offices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               2,800,000,000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2,800,000,000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extLst>
                  <a:ext uri="{0D108BD9-81ED-4DB2-BD59-A6C34878D82A}">
                    <a16:rowId xmlns:a16="http://schemas.microsoft.com/office/drawing/2014/main" val="2179045228"/>
                  </a:ext>
                </a:extLst>
              </a:tr>
              <a:tr h="285115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extLst>
                  <a:ext uri="{0D108BD9-81ED-4DB2-BD59-A6C34878D82A}">
                    <a16:rowId xmlns:a16="http://schemas.microsoft.com/office/drawing/2014/main" val="9964091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540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658" y="141085"/>
            <a:ext cx="7633742" cy="963815"/>
          </a:xfrm>
        </p:spPr>
        <p:txBody>
          <a:bodyPr>
            <a:normAutofit/>
          </a:bodyPr>
          <a:lstStyle/>
          <a:p>
            <a:r>
              <a:rPr lang="en-US" sz="3600" cap="none" dirty="0" smtClean="0"/>
              <a:t>Planned Interventions-3 Years</a:t>
            </a:r>
            <a:endParaRPr lang="en-US" sz="3600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100" y="1231900"/>
            <a:ext cx="8305800" cy="5537200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endParaRPr lang="en-US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411539"/>
              </p:ext>
            </p:extLst>
          </p:nvPr>
        </p:nvGraphicFramePr>
        <p:xfrm>
          <a:off x="836023" y="783781"/>
          <a:ext cx="7889965" cy="39426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40100">
                  <a:extLst>
                    <a:ext uri="{9D8B030D-6E8A-4147-A177-3AD203B41FA5}">
                      <a16:colId xmlns:a16="http://schemas.microsoft.com/office/drawing/2014/main" val="2971230692"/>
                    </a:ext>
                  </a:extLst>
                </a:gridCol>
                <a:gridCol w="1072255">
                  <a:extLst>
                    <a:ext uri="{9D8B030D-6E8A-4147-A177-3AD203B41FA5}">
                      <a16:colId xmlns:a16="http://schemas.microsoft.com/office/drawing/2014/main" val="3229064102"/>
                    </a:ext>
                  </a:extLst>
                </a:gridCol>
                <a:gridCol w="1084388">
                  <a:extLst>
                    <a:ext uri="{9D8B030D-6E8A-4147-A177-3AD203B41FA5}">
                      <a16:colId xmlns:a16="http://schemas.microsoft.com/office/drawing/2014/main" val="639948519"/>
                    </a:ext>
                  </a:extLst>
                </a:gridCol>
                <a:gridCol w="1293222">
                  <a:extLst>
                    <a:ext uri="{9D8B030D-6E8A-4147-A177-3AD203B41FA5}">
                      <a16:colId xmlns:a16="http://schemas.microsoft.com/office/drawing/2014/main" val="3997079711"/>
                    </a:ext>
                  </a:extLst>
                </a:gridCol>
              </a:tblGrid>
              <a:tr h="16356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INTERVENTION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QTY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COST PER UNIT(UGX)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TOTAL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extLst>
                  <a:ext uri="{0D108BD9-81ED-4DB2-BD59-A6C34878D82A}">
                    <a16:rowId xmlns:a16="http://schemas.microsoft.com/office/drawing/2014/main" val="2773504674"/>
                  </a:ext>
                </a:extLst>
              </a:tr>
              <a:tr h="28511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PRODUCTION AND MARKETING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                                </a:t>
                      </a:r>
                      <a:r>
                        <a:rPr lang="en-US" sz="1400" u="none" strike="noStrike" dirty="0" smtClean="0">
                          <a:effectLst/>
                        </a:rPr>
                        <a:t> 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extLst>
                  <a:ext uri="{0D108BD9-81ED-4DB2-BD59-A6C34878D82A}">
                    <a16:rowId xmlns:a16="http://schemas.microsoft.com/office/drawing/2014/main" val="996409129"/>
                  </a:ext>
                </a:extLst>
              </a:tr>
              <a:tr h="16356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17. Construction of modern markets at </a:t>
                      </a:r>
                      <a:r>
                        <a:rPr lang="en-US" sz="1400" u="none" strike="noStrike" dirty="0" err="1">
                          <a:effectLst/>
                        </a:rPr>
                        <a:t>Kireka</a:t>
                      </a:r>
                      <a:r>
                        <a:rPr lang="en-US" sz="1400" u="none" strike="noStrike" dirty="0">
                          <a:effectLst/>
                        </a:rPr>
                        <a:t>, </a:t>
                      </a:r>
                      <a:r>
                        <a:rPr lang="en-US" sz="1400" u="none" strike="noStrike" dirty="0" err="1">
                          <a:effectLst/>
                        </a:rPr>
                        <a:t>Bweyogerere</a:t>
                      </a:r>
                      <a:r>
                        <a:rPr lang="en-US" sz="1400" u="none" strike="noStrike" dirty="0">
                          <a:effectLst/>
                        </a:rPr>
                        <a:t> and </a:t>
                      </a:r>
                      <a:r>
                        <a:rPr lang="en-US" sz="1400" u="none" strike="noStrike" dirty="0" err="1">
                          <a:effectLst/>
                        </a:rPr>
                        <a:t>Kitukutwe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              1,000,000,000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         3,000,000,000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extLst>
                  <a:ext uri="{0D108BD9-81ED-4DB2-BD59-A6C34878D82A}">
                    <a16:rowId xmlns:a16="http://schemas.microsoft.com/office/drawing/2014/main" val="1039042095"/>
                  </a:ext>
                </a:extLst>
              </a:tr>
              <a:tr h="16356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18. Setting up a tourism information </a:t>
                      </a:r>
                      <a:r>
                        <a:rPr lang="en-US" sz="1400" u="none" strike="noStrike" dirty="0" err="1">
                          <a:effectLst/>
                        </a:rPr>
                        <a:t>centre</a:t>
                      </a:r>
                      <a:r>
                        <a:rPr lang="en-US" sz="1400" u="none" strike="noStrike" dirty="0">
                          <a:effectLst/>
                        </a:rPr>
                        <a:t> at </a:t>
                      </a:r>
                      <a:r>
                        <a:rPr lang="en-US" sz="1400" u="none" strike="noStrike" dirty="0" err="1">
                          <a:effectLst/>
                        </a:rPr>
                        <a:t>Namugongo</a:t>
                      </a:r>
                      <a:r>
                        <a:rPr lang="en-US" sz="1400" u="none" strike="noStrike" dirty="0">
                          <a:effectLst/>
                        </a:rPr>
                        <a:t> Division Offices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                 600,000,000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            600,000,000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extLst>
                  <a:ext uri="{0D108BD9-81ED-4DB2-BD59-A6C34878D82A}">
                    <a16:rowId xmlns:a16="http://schemas.microsoft.com/office/drawing/2014/main" val="1851586052"/>
                  </a:ext>
                </a:extLst>
              </a:tr>
              <a:tr h="16356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19. Establishment of an Income Generating project for the Municipality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                 500,000,000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            500,000,000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extLst>
                  <a:ext uri="{0D108BD9-81ED-4DB2-BD59-A6C34878D82A}">
                    <a16:rowId xmlns:a16="http://schemas.microsoft.com/office/drawing/2014/main" val="489410066"/>
                  </a:ext>
                </a:extLst>
              </a:tr>
              <a:tr h="16356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20. Implementation of the Namugongo detailed plan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                 180,000,000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            180,000,000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extLst>
                  <a:ext uri="{0D108BD9-81ED-4DB2-BD59-A6C34878D82A}">
                    <a16:rowId xmlns:a16="http://schemas.microsoft.com/office/drawing/2014/main" val="2216830342"/>
                  </a:ext>
                </a:extLst>
              </a:tr>
              <a:tr h="28511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NATURAL RESOURCE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                                - 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extLst>
                  <a:ext uri="{0D108BD9-81ED-4DB2-BD59-A6C34878D82A}">
                    <a16:rowId xmlns:a16="http://schemas.microsoft.com/office/drawing/2014/main" val="3120328538"/>
                  </a:ext>
                </a:extLst>
              </a:tr>
              <a:tr h="4254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21. Establishment of GIS Unit to support turnaround time, attraction of investors, improving revenue collection, movement of people and general security of the environment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                  280,000,000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             280,000,000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ctr"/>
                </a:tc>
                <a:extLst>
                  <a:ext uri="{0D108BD9-81ED-4DB2-BD59-A6C34878D82A}">
                    <a16:rowId xmlns:a16="http://schemas.microsoft.com/office/drawing/2014/main" val="1099528836"/>
                  </a:ext>
                </a:extLst>
              </a:tr>
              <a:tr h="16356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 smtClean="0">
                          <a:effectLst/>
                        </a:rPr>
                        <a:t>TOTAL BUDGET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    </a:t>
                      </a:r>
                      <a:r>
                        <a:rPr lang="en-US" sz="1400" u="none" strike="noStrike" dirty="0" smtClean="0">
                          <a:effectLst/>
                        </a:rPr>
                        <a:t>161,964,000,000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7" marR="3807" marT="3807" marB="0" anchor="b"/>
                </a:tc>
                <a:extLst>
                  <a:ext uri="{0D108BD9-81ED-4DB2-BD59-A6C34878D82A}">
                    <a16:rowId xmlns:a16="http://schemas.microsoft.com/office/drawing/2014/main" val="2923856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298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100" y="1231900"/>
            <a:ext cx="8305800" cy="5537200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endParaRPr lang="en-US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2092847"/>
              </p:ext>
            </p:extLst>
          </p:nvPr>
        </p:nvGraphicFramePr>
        <p:xfrm>
          <a:off x="757646" y="404949"/>
          <a:ext cx="7929154" cy="56954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8490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cap="none" dirty="0" smtClean="0"/>
              <a:t>Other Planned Long Term Interventions</a:t>
            </a:r>
            <a:endParaRPr lang="en-US" sz="32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7097219"/>
              </p:ext>
            </p:extLst>
          </p:nvPr>
        </p:nvGraphicFramePr>
        <p:xfrm>
          <a:off x="807585" y="1128451"/>
          <a:ext cx="7634286" cy="44048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1352">
                  <a:extLst>
                    <a:ext uri="{9D8B030D-6E8A-4147-A177-3AD203B41FA5}">
                      <a16:colId xmlns:a16="http://schemas.microsoft.com/office/drawing/2014/main" val="750499599"/>
                    </a:ext>
                  </a:extLst>
                </a:gridCol>
                <a:gridCol w="2116183">
                  <a:extLst>
                    <a:ext uri="{9D8B030D-6E8A-4147-A177-3AD203B41FA5}">
                      <a16:colId xmlns:a16="http://schemas.microsoft.com/office/drawing/2014/main" val="3257590376"/>
                    </a:ext>
                  </a:extLst>
                </a:gridCol>
                <a:gridCol w="1766751">
                  <a:extLst>
                    <a:ext uri="{9D8B030D-6E8A-4147-A177-3AD203B41FA5}">
                      <a16:colId xmlns:a16="http://schemas.microsoft.com/office/drawing/2014/main" val="2681275395"/>
                    </a:ext>
                  </a:extLst>
                </a:gridCol>
              </a:tblGrid>
              <a:tr h="7475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Activity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Implementation Period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Indicative Cost(USD)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6287610"/>
                  </a:ext>
                </a:extLst>
              </a:tr>
              <a:tr h="269965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dirty="0" smtClean="0"/>
                        <a:t>Capacity building of technical staff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 years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380,000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3275250"/>
                  </a:ext>
                </a:extLst>
              </a:tr>
              <a:tr h="269965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dirty="0" smtClean="0"/>
                        <a:t>Develop the Kira Bypass Road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 years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67,000,000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106980"/>
                  </a:ext>
                </a:extLst>
              </a:tr>
              <a:tr h="45686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Repair all the drainage and landscape the main streets in the CBD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 years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2,000,000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844157"/>
                  </a:ext>
                </a:extLst>
              </a:tr>
              <a:tr h="45686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Develop a light rail from </a:t>
                      </a:r>
                      <a:r>
                        <a:rPr lang="en-US" sz="1400" dirty="0" err="1" smtClean="0"/>
                        <a:t>Nakwero</a:t>
                      </a:r>
                      <a:r>
                        <a:rPr lang="en-US" sz="1400" dirty="0" smtClean="0"/>
                        <a:t> to </a:t>
                      </a:r>
                      <a:r>
                        <a:rPr lang="en-US" sz="1400" dirty="0" err="1" smtClean="0"/>
                        <a:t>Kireka</a:t>
                      </a:r>
                      <a:r>
                        <a:rPr lang="en-US" sz="1400" dirty="0" smtClean="0"/>
                        <a:t> to </a:t>
                      </a:r>
                      <a:r>
                        <a:rPr lang="en-US" sz="1400" dirty="0" err="1" smtClean="0"/>
                        <a:t>Bukasa</a:t>
                      </a:r>
                      <a:r>
                        <a:rPr lang="en-US" sz="1400" dirty="0" smtClean="0"/>
                        <a:t>(20.8 Km)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 years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280,000,000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44193"/>
                  </a:ext>
                </a:extLst>
              </a:tr>
              <a:tr h="45686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Develop a modern transportation terminal at </a:t>
                      </a:r>
                      <a:r>
                        <a:rPr lang="en-US" sz="1400" dirty="0" err="1" smtClean="0"/>
                        <a:t>Bukasa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18 years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5,500,000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189416"/>
                  </a:ext>
                </a:extLst>
              </a:tr>
              <a:tr h="45686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Develop a computerized register for local revenue enhancement and E-tax collection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 years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3,700,000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1839336"/>
                  </a:ext>
                </a:extLst>
              </a:tr>
              <a:tr h="45686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Modern solid waste treatment plant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 years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165,000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5285436"/>
                  </a:ext>
                </a:extLst>
              </a:tr>
              <a:tr h="45686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Develop all municipal roads(190 Km) with drainage works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 years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153,000,000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88578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058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cap="none" dirty="0"/>
              <a:t>Planned </a:t>
            </a:r>
            <a:r>
              <a:rPr lang="en-US" sz="3200" cap="none" dirty="0" smtClean="0"/>
              <a:t>Long-term Interventions-cont’d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216930"/>
              </p:ext>
            </p:extLst>
          </p:nvPr>
        </p:nvGraphicFramePr>
        <p:xfrm>
          <a:off x="807585" y="1128451"/>
          <a:ext cx="7634286" cy="24849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3786">
                  <a:extLst>
                    <a:ext uri="{9D8B030D-6E8A-4147-A177-3AD203B41FA5}">
                      <a16:colId xmlns:a16="http://schemas.microsoft.com/office/drawing/2014/main" val="750499599"/>
                    </a:ext>
                  </a:extLst>
                </a:gridCol>
                <a:gridCol w="2090058">
                  <a:extLst>
                    <a:ext uri="{9D8B030D-6E8A-4147-A177-3AD203B41FA5}">
                      <a16:colId xmlns:a16="http://schemas.microsoft.com/office/drawing/2014/main" val="3257590376"/>
                    </a:ext>
                  </a:extLst>
                </a:gridCol>
                <a:gridCol w="1910442">
                  <a:extLst>
                    <a:ext uri="{9D8B030D-6E8A-4147-A177-3AD203B41FA5}">
                      <a16:colId xmlns:a16="http://schemas.microsoft.com/office/drawing/2014/main" val="2681275395"/>
                    </a:ext>
                  </a:extLst>
                </a:gridCol>
              </a:tblGrid>
              <a:tr h="7475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Activity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Implementation Period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Indicative Cost(USD)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6287610"/>
                  </a:ext>
                </a:extLst>
              </a:tr>
              <a:tr h="269965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 smtClean="0"/>
                        <a:t>Acquire and develop land to attract investment in low cost housing at </a:t>
                      </a:r>
                      <a:r>
                        <a:rPr lang="en-US" sz="1600" dirty="0" err="1" smtClean="0"/>
                        <a:t>Kireka</a:t>
                      </a:r>
                      <a:r>
                        <a:rPr lang="en-US" sz="1600" dirty="0" smtClean="0"/>
                        <a:t>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 years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10,000,000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3275250"/>
                  </a:ext>
                </a:extLst>
              </a:tr>
              <a:tr h="269965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 smtClean="0"/>
                        <a:t>Plan and develop the artisan industrial park at </a:t>
                      </a:r>
                      <a:r>
                        <a:rPr lang="en-US" sz="1600" dirty="0" err="1" smtClean="0"/>
                        <a:t>Kitukutwe</a:t>
                      </a:r>
                      <a:r>
                        <a:rPr lang="en-US" sz="1600" dirty="0" smtClean="0"/>
                        <a:t> in Kira Division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 years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150,000,000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106980"/>
                  </a:ext>
                </a:extLst>
              </a:tr>
              <a:tr h="456863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Plan and service the industrial park at </a:t>
                      </a:r>
                      <a:r>
                        <a:rPr lang="en-US" sz="1600" dirty="0" err="1" smtClean="0"/>
                        <a:t>Kazinga-Kireku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15 years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25,000,000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8441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201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457200" indent="-457200"/>
            <a:r>
              <a:rPr lang="en-US" sz="4800" dirty="0" smtClean="0"/>
              <a:t>Kira municipality development trends</a:t>
            </a:r>
            <a:endParaRPr lang="en-US" sz="4800" dirty="0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950" y="0"/>
            <a:ext cx="1885098" cy="14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264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Concluding remarks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8758" y="1319350"/>
            <a:ext cx="7633742" cy="4560244"/>
          </a:xfrm>
          <a:ln>
            <a:solidFill>
              <a:schemeClr val="accent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A number of achievements have been highlighted –mainly as a result of using local revenue and central government grants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There are also opportunities and challenges that have been highlighted 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The Municipality therefore proposes quick wins to address the identified challenges-see next slide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09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Concluding remarks….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8758" y="1319350"/>
            <a:ext cx="7633742" cy="4560244"/>
          </a:xfrm>
          <a:ln>
            <a:solidFill>
              <a:schemeClr val="accent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Quick wins: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Lobbying Ministry of Finance to </a:t>
            </a:r>
            <a:r>
              <a:rPr lang="en-US" sz="2400" b="1" dirty="0" smtClean="0">
                <a:solidFill>
                  <a:srgbClr val="FF0000"/>
                </a:solidFill>
              </a:rPr>
              <a:t>increase </a:t>
            </a:r>
            <a:r>
              <a:rPr lang="en-US" sz="2400" b="1" dirty="0">
                <a:solidFill>
                  <a:srgbClr val="FF0000"/>
                </a:solidFill>
              </a:rPr>
              <a:t>funding </a:t>
            </a:r>
            <a:r>
              <a:rPr lang="en-US" sz="2400" b="1" dirty="0" smtClean="0">
                <a:solidFill>
                  <a:srgbClr val="FF0000"/>
                </a:solidFill>
              </a:rPr>
              <a:t>allocation for roads</a:t>
            </a:r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sz="2400" b="1" dirty="0" smtClean="0">
                <a:solidFill>
                  <a:srgbClr val="FF0000"/>
                </a:solidFill>
              </a:rPr>
              <a:t>Lobbying Ministry of Finance to give a special grant for road works. </a:t>
            </a:r>
            <a:r>
              <a:rPr lang="en-US" sz="2400" b="1" dirty="0" err="1" smtClean="0">
                <a:solidFill>
                  <a:srgbClr val="FF0000"/>
                </a:solidFill>
              </a:rPr>
              <a:t>i.e</a:t>
            </a:r>
            <a:r>
              <a:rPr lang="en-US" sz="2400" b="1" dirty="0" smtClean="0">
                <a:solidFill>
                  <a:srgbClr val="FF0000"/>
                </a:solidFill>
              </a:rPr>
              <a:t> USMID 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Request to Ministry of Works and UNRA to assign machinery for road construction and repair(grader, roller, wheel loader, dump truck, distributor, chip spreader, pneumatic roller)-</a:t>
            </a:r>
            <a:r>
              <a:rPr lang="en-US" sz="2400" b="1" i="1" dirty="0" smtClean="0">
                <a:solidFill>
                  <a:srgbClr val="FF0000"/>
                </a:solidFill>
              </a:rPr>
              <a:t>any that can be available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Funding for three </a:t>
            </a:r>
            <a:r>
              <a:rPr lang="en-US" sz="2400" b="1" dirty="0">
                <a:solidFill>
                  <a:srgbClr val="FF0000"/>
                </a:solidFill>
              </a:rPr>
              <a:t>high volume trafficked roads</a:t>
            </a:r>
            <a:r>
              <a:rPr lang="en-US" sz="2400" b="1" dirty="0" smtClean="0">
                <a:solidFill>
                  <a:srgbClr val="FF0000"/>
                </a:solidFill>
              </a:rPr>
              <a:t>:</a:t>
            </a:r>
          </a:p>
          <a:p>
            <a:pPr lvl="1"/>
            <a:r>
              <a:rPr lang="en-US" sz="2200" b="1" dirty="0" err="1" smtClean="0">
                <a:solidFill>
                  <a:srgbClr val="FF0000"/>
                </a:solidFill>
              </a:rPr>
              <a:t>Najjera</a:t>
            </a:r>
            <a:r>
              <a:rPr lang="en-US" sz="2200" b="1" dirty="0" smtClean="0">
                <a:solidFill>
                  <a:srgbClr val="FF0000"/>
                </a:solidFill>
              </a:rPr>
              <a:t>-Kira –</a:t>
            </a:r>
            <a:r>
              <a:rPr lang="en-US" sz="2200" b="1" dirty="0" err="1" smtClean="0">
                <a:solidFill>
                  <a:srgbClr val="FF0000"/>
                </a:solidFill>
              </a:rPr>
              <a:t>Bulindo-Kiwologoma</a:t>
            </a:r>
            <a:r>
              <a:rPr lang="en-US" sz="2200" b="1" dirty="0" smtClean="0">
                <a:solidFill>
                  <a:srgbClr val="FF0000"/>
                </a:solidFill>
              </a:rPr>
              <a:t> to </a:t>
            </a:r>
            <a:r>
              <a:rPr lang="en-US" sz="2200" b="1" dirty="0" err="1" smtClean="0">
                <a:solidFill>
                  <a:srgbClr val="FF0000"/>
                </a:solidFill>
              </a:rPr>
              <a:t>Nakwero</a:t>
            </a:r>
            <a:r>
              <a:rPr lang="en-US" sz="2200" b="1" dirty="0" smtClean="0">
                <a:solidFill>
                  <a:srgbClr val="FF0000"/>
                </a:solidFill>
              </a:rPr>
              <a:t> stretch(11.1 Km) </a:t>
            </a:r>
          </a:p>
          <a:p>
            <a:pPr lvl="1"/>
            <a:r>
              <a:rPr lang="en-US" sz="2200" b="1" dirty="0" err="1" smtClean="0">
                <a:solidFill>
                  <a:srgbClr val="FF0000"/>
                </a:solidFill>
              </a:rPr>
              <a:t>Naalya-Kyaliwajjala</a:t>
            </a:r>
            <a:r>
              <a:rPr lang="en-US" sz="2200" b="1" dirty="0" smtClean="0">
                <a:solidFill>
                  <a:srgbClr val="FF0000"/>
                </a:solidFill>
              </a:rPr>
              <a:t> stretch (2.5 Km)</a:t>
            </a:r>
          </a:p>
          <a:p>
            <a:pPr lvl="1"/>
            <a:r>
              <a:rPr lang="en-US" sz="2200" b="1" dirty="0" err="1" smtClean="0">
                <a:solidFill>
                  <a:srgbClr val="FF0000"/>
                </a:solidFill>
              </a:rPr>
              <a:t>Bweyogerere-Bbuto</a:t>
            </a:r>
            <a:r>
              <a:rPr lang="en-US" sz="2200" b="1" dirty="0" smtClean="0">
                <a:solidFill>
                  <a:srgbClr val="FF0000"/>
                </a:solidFill>
              </a:rPr>
              <a:t> -</a:t>
            </a:r>
            <a:r>
              <a:rPr lang="en-US" sz="2200" b="1" dirty="0" err="1" smtClean="0">
                <a:solidFill>
                  <a:srgbClr val="FF0000"/>
                </a:solidFill>
              </a:rPr>
              <a:t>Namugongo</a:t>
            </a:r>
            <a:r>
              <a:rPr lang="en-US" sz="2200" b="1" dirty="0" smtClean="0">
                <a:solidFill>
                  <a:srgbClr val="FF0000"/>
                </a:solidFill>
              </a:rPr>
              <a:t> stretch(5.6 Km)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Increasing on the wage allocation for Kira Municipality(from 57% to 90%)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Continuous sensitization to our people the difference between property rates and rental tax</a:t>
            </a:r>
          </a:p>
          <a:p>
            <a:endParaRPr lang="en-US" sz="2800" b="1" dirty="0" smtClean="0">
              <a:solidFill>
                <a:srgbClr val="FF0000"/>
              </a:solidFill>
            </a:endParaRPr>
          </a:p>
          <a:p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70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Concluding remarks….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8758" y="1319350"/>
            <a:ext cx="7633742" cy="4560244"/>
          </a:xfrm>
          <a:ln>
            <a:solidFill>
              <a:schemeClr val="accent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Quick wins: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Establishment of an Urban Development Forum-We need 7 volunteers from the stakeholders PRESENT to be part of a 21 member Urban Development Forum</a:t>
            </a:r>
          </a:p>
          <a:p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sz="2400" b="1" dirty="0" smtClean="0">
                <a:solidFill>
                  <a:srgbClr val="FF0000"/>
                </a:solidFill>
              </a:rPr>
              <a:t>Key roles of the forum-next slide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25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Concluding remarks….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8758" y="1319350"/>
            <a:ext cx="7633742" cy="4560244"/>
          </a:xfrm>
          <a:ln>
            <a:solidFill>
              <a:schemeClr val="accent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Roles of the forum: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Monitoring and following up the implementation of resolutions from the Municipality;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Undertaking lobbying and advocacy campaigns to facilitate prioritizing of municipality development issues on the regional, national and local development agendas.</a:t>
            </a:r>
          </a:p>
          <a:p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21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296399" cy="6858000"/>
          </a:xfrm>
          <a:prstGeom prst="rect">
            <a:avLst/>
          </a:prstGeom>
        </p:spPr>
      </p:pic>
      <p:sp>
        <p:nvSpPr>
          <p:cNvPr id="7270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1E53483-7CDC-4F0C-B4D9-5D50A5105DD7}" type="slidenum">
              <a:rPr lang="en-US" smtClean="0">
                <a:solidFill>
                  <a:srgbClr val="FFFFFF"/>
                </a:solidFill>
                <a:latin typeface="Century Schoolbook" pitchFamily="18" charset="0"/>
              </a:rPr>
              <a:pPr/>
              <a:t>54</a:t>
            </a:fld>
            <a:endParaRPr lang="en-US" smtClean="0">
              <a:solidFill>
                <a:srgbClr val="FFFFFF"/>
              </a:solidFill>
              <a:latin typeface="Century Schoolbook" pitchFamily="18" charset="0"/>
            </a:endParaRPr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-91440" y="4579700"/>
            <a:ext cx="965345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THANK YOU VERY MUCH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9494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Population density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58" y="1097280"/>
            <a:ext cx="9759722" cy="55778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71509" y="1554480"/>
            <a:ext cx="197249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Increasing population density which has </a:t>
            </a:r>
            <a:r>
              <a:rPr lang="en-US" b="1" dirty="0" smtClean="0"/>
              <a:t>strained </a:t>
            </a:r>
            <a:r>
              <a:rPr lang="en-US" b="1" dirty="0"/>
              <a:t>the existing infrastructure and </a:t>
            </a:r>
            <a:r>
              <a:rPr lang="en-US" b="1" dirty="0" smtClean="0"/>
              <a:t>sometimes leading to informalities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62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1130722"/>
              </p:ext>
            </p:extLst>
          </p:nvPr>
        </p:nvGraphicFramePr>
        <p:xfrm>
          <a:off x="613955" y="143691"/>
          <a:ext cx="6896508" cy="6492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926" y="478715"/>
            <a:ext cx="4663440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14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HOUSING CONDITIONS</a:t>
            </a:r>
            <a:endParaRPr lang="en-US" sz="3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Chart 3"/>
          <p:cNvGraphicFramePr/>
          <p:nvPr>
            <p:extLst/>
          </p:nvPr>
        </p:nvGraphicFramePr>
        <p:xfrm>
          <a:off x="0" y="762000"/>
          <a:ext cx="4495800" cy="266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Chart 5"/>
          <p:cNvGraphicFramePr/>
          <p:nvPr>
            <p:extLst/>
          </p:nvPr>
        </p:nvGraphicFramePr>
        <p:xfrm>
          <a:off x="4953000" y="762000"/>
          <a:ext cx="4038600" cy="266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Chart 7"/>
          <p:cNvGraphicFramePr/>
          <p:nvPr>
            <p:extLst/>
          </p:nvPr>
        </p:nvGraphicFramePr>
        <p:xfrm>
          <a:off x="0" y="3619500"/>
          <a:ext cx="4343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Chart 9"/>
          <p:cNvGraphicFramePr/>
          <p:nvPr>
            <p:extLst/>
          </p:nvPr>
        </p:nvGraphicFramePr>
        <p:xfrm>
          <a:off x="4953000" y="3657600"/>
          <a:ext cx="41910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03433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HOUSING ESTATES</a:t>
            </a:r>
            <a:endParaRPr lang="en-US" sz="3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254034" y="1031966"/>
            <a:ext cx="5264332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 smtClean="0"/>
              <a:t>Naalya</a:t>
            </a:r>
            <a:r>
              <a:rPr lang="en-US" sz="2800" dirty="0" smtClean="0"/>
              <a:t> Housing Estate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National Housing </a:t>
            </a:r>
            <a:r>
              <a:rPr lang="en-US" sz="2800" dirty="0" err="1" smtClean="0"/>
              <a:t>Naalya</a:t>
            </a: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Parliamentary Housing 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Estate-</a:t>
            </a:r>
            <a:r>
              <a:rPr lang="en-US" sz="2800" dirty="0" err="1" smtClean="0"/>
              <a:t>Kitukutwe</a:t>
            </a: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 smtClean="0"/>
              <a:t>Jomayi</a:t>
            </a:r>
            <a:r>
              <a:rPr lang="en-US" sz="2800" dirty="0" smtClean="0"/>
              <a:t> </a:t>
            </a:r>
            <a:r>
              <a:rPr lang="en-US" sz="2800" dirty="0" err="1" smtClean="0"/>
              <a:t>Kiti</a:t>
            </a:r>
            <a:r>
              <a:rPr lang="en-US" sz="2800" dirty="0" smtClean="0"/>
              <a:t> </a:t>
            </a:r>
            <a:r>
              <a:rPr lang="en-US" sz="2800" dirty="0" err="1" smtClean="0"/>
              <a:t>Kifumba</a:t>
            </a: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 smtClean="0"/>
              <a:t>Jomayi</a:t>
            </a:r>
            <a:r>
              <a:rPr lang="en-US" sz="2800" dirty="0" smtClean="0"/>
              <a:t> </a:t>
            </a:r>
            <a:r>
              <a:rPr lang="en-US" sz="2800" dirty="0" err="1" smtClean="0"/>
              <a:t>Mulawa</a:t>
            </a: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 smtClean="0"/>
              <a:t>Akright</a:t>
            </a:r>
            <a:r>
              <a:rPr lang="en-US" sz="2800" dirty="0" smtClean="0"/>
              <a:t> </a:t>
            </a:r>
            <a:r>
              <a:rPr lang="en-US" sz="2800" dirty="0" err="1" smtClean="0"/>
              <a:t>Nsasa</a:t>
            </a: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Akright</a:t>
            </a:r>
            <a:r>
              <a:rPr lang="en-US" sz="2800" dirty="0"/>
              <a:t> </a:t>
            </a:r>
            <a:r>
              <a:rPr lang="en-US" sz="2800" dirty="0" err="1" smtClean="0"/>
              <a:t>Nakwero</a:t>
            </a: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Canaan Estates </a:t>
            </a:r>
            <a:r>
              <a:rPr lang="en-US" sz="2800" dirty="0" err="1" smtClean="0"/>
              <a:t>Nakwero</a:t>
            </a: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 smtClean="0"/>
              <a:t>Jomayi</a:t>
            </a:r>
            <a:r>
              <a:rPr lang="en-US" sz="2800" dirty="0" smtClean="0"/>
              <a:t> </a:t>
            </a:r>
            <a:r>
              <a:rPr lang="en-US" sz="2800" dirty="0" err="1" smtClean="0"/>
              <a:t>Bukasa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645" y="3944982"/>
            <a:ext cx="3683725" cy="29130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645" y="1031966"/>
            <a:ext cx="3814353" cy="291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07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TM10001106[[fn=Badge]]</Template>
  <TotalTime>1398</TotalTime>
  <Words>2371</Words>
  <Application>Microsoft Office PowerPoint</Application>
  <PresentationFormat>On-screen Show (4:3)</PresentationFormat>
  <Paragraphs>578</Paragraphs>
  <Slides>54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6" baseType="lpstr">
      <vt:lpstr>SimSun</vt:lpstr>
      <vt:lpstr>Arial</vt:lpstr>
      <vt:lpstr>Arial Narrow</vt:lpstr>
      <vt:lpstr>Calibri</vt:lpstr>
      <vt:lpstr>Century Schoolbook</vt:lpstr>
      <vt:lpstr>Gill Sans MT</vt:lpstr>
      <vt:lpstr>Impact</vt:lpstr>
      <vt:lpstr>华文中宋</vt:lpstr>
      <vt:lpstr>Times New Roman</vt:lpstr>
      <vt:lpstr>Trebuchet MS</vt:lpstr>
      <vt:lpstr>Wingdings</vt:lpstr>
      <vt:lpstr>Badge</vt:lpstr>
      <vt:lpstr>Kira municipal council </vt:lpstr>
      <vt:lpstr>Outline </vt:lpstr>
      <vt:lpstr>PowerPoint Presentation</vt:lpstr>
      <vt:lpstr>Background-cont’d </vt:lpstr>
      <vt:lpstr>Kira municipality development trends</vt:lpstr>
      <vt:lpstr>Population density</vt:lpstr>
      <vt:lpstr>PowerPoint Presentation</vt:lpstr>
      <vt:lpstr>PowerPoint Presentation</vt:lpstr>
      <vt:lpstr>PowerPoint Presentation</vt:lpstr>
      <vt:lpstr>PowerPoint Presentation</vt:lpstr>
      <vt:lpstr>Roads</vt:lpstr>
      <vt:lpstr>Government Health Facilities</vt:lpstr>
      <vt:lpstr>Education Services</vt:lpstr>
      <vt:lpstr>Total BUDGET GROWTH TRENDS(17/18-19/20)’000</vt:lpstr>
      <vt:lpstr>BUDGET TRENDS (17/18-19/20) by source category</vt:lpstr>
      <vt:lpstr>Tourism potential </vt:lpstr>
      <vt:lpstr>Tourism potential </vt:lpstr>
      <vt:lpstr>Key achievements over the last 3 years</vt:lpstr>
      <vt:lpstr>roads</vt:lpstr>
      <vt:lpstr>Roads-cont’d</vt:lpstr>
      <vt:lpstr>Roads-cont’d</vt:lpstr>
      <vt:lpstr>Roads-cont’d</vt:lpstr>
      <vt:lpstr>Health AND SANITATION</vt:lpstr>
      <vt:lpstr>Health AND SANITATION-kira hc iii complex</vt:lpstr>
      <vt:lpstr>Health AND SANITATION-brand new garbage truck</vt:lpstr>
      <vt:lpstr>Education SERVICES</vt:lpstr>
      <vt:lpstr>administration</vt:lpstr>
      <vt:lpstr>Administration-cont’d</vt:lpstr>
      <vt:lpstr>Key Development challenges</vt:lpstr>
      <vt:lpstr>Development challenges</vt:lpstr>
      <vt:lpstr>PowerPoint Presentation</vt:lpstr>
      <vt:lpstr>PowerPoint Presentation</vt:lpstr>
      <vt:lpstr>PowerPoint Presentation</vt:lpstr>
      <vt:lpstr>PowerPoint Presentation</vt:lpstr>
      <vt:lpstr>Snapshot of traffic jam(Naalya, Kyaliwajjala, Najjeera, Bweyogerere</vt:lpstr>
      <vt:lpstr>PowerPoint Presentation</vt:lpstr>
      <vt:lpstr>Difference between Surface dressing and Asphalt pavement</vt:lpstr>
      <vt:lpstr>Roads –inadequate road equipment; what kira mc has</vt:lpstr>
      <vt:lpstr>Roads –inadequate road equipment pictures</vt:lpstr>
      <vt:lpstr>Roads –pictorial of a complete road equipment</vt:lpstr>
      <vt:lpstr>Dev’t Challenges: Comparative figures with other MCs</vt:lpstr>
      <vt:lpstr>PowerPoint Presentation</vt:lpstr>
      <vt:lpstr>Planned Interventions-3 Years</vt:lpstr>
      <vt:lpstr>Planned Interventions-3 Years</vt:lpstr>
      <vt:lpstr>Planned Interventions-3 Years</vt:lpstr>
      <vt:lpstr>Planned Interventions-3 Years</vt:lpstr>
      <vt:lpstr>PowerPoint Presentation</vt:lpstr>
      <vt:lpstr>Other Planned Long Term Interventions</vt:lpstr>
      <vt:lpstr>Planned Long-term Interventions-cont’d </vt:lpstr>
      <vt:lpstr>Concluding remarks </vt:lpstr>
      <vt:lpstr>Concluding remarks…. </vt:lpstr>
      <vt:lpstr>Concluding remarks…. </vt:lpstr>
      <vt:lpstr>Concluding remarks….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Kira municipal council</dc:title>
  <dc:creator>Ssemambo</dc:creator>
  <cp:lastModifiedBy>LulAdmin</cp:lastModifiedBy>
  <cp:revision>138</cp:revision>
  <dcterms:created xsi:type="dcterms:W3CDTF">2019-11-06T18:22:14Z</dcterms:created>
  <dcterms:modified xsi:type="dcterms:W3CDTF">2019-12-02T11:23:22Z</dcterms:modified>
</cp:coreProperties>
</file>